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6"/>
    <p:sldMasterId id="2147483700" r:id="rId7"/>
    <p:sldMasterId id="2147483648" r:id="rId8"/>
    <p:sldMasterId id="2147483710" r:id="rId9"/>
  </p:sldMasterIdLst>
  <p:notesMasterIdLst>
    <p:notesMasterId r:id="rId35"/>
  </p:notesMasterIdLst>
  <p:handoutMasterIdLst>
    <p:handoutMasterId r:id="rId36"/>
  </p:handoutMasterIdLst>
  <p:sldIdLst>
    <p:sldId id="329" r:id="rId10"/>
    <p:sldId id="359" r:id="rId11"/>
    <p:sldId id="339" r:id="rId12"/>
    <p:sldId id="361" r:id="rId13"/>
    <p:sldId id="333" r:id="rId14"/>
    <p:sldId id="342" r:id="rId15"/>
    <p:sldId id="334" r:id="rId16"/>
    <p:sldId id="351" r:id="rId17"/>
    <p:sldId id="355" r:id="rId18"/>
    <p:sldId id="362" r:id="rId19"/>
    <p:sldId id="358" r:id="rId20"/>
    <p:sldId id="343" r:id="rId21"/>
    <p:sldId id="345" r:id="rId22"/>
    <p:sldId id="335" r:id="rId23"/>
    <p:sldId id="374" r:id="rId24"/>
    <p:sldId id="376" r:id="rId25"/>
    <p:sldId id="363" r:id="rId26"/>
    <p:sldId id="366" r:id="rId27"/>
    <p:sldId id="364" r:id="rId28"/>
    <p:sldId id="368" r:id="rId29"/>
    <p:sldId id="369" r:id="rId30"/>
    <p:sldId id="375" r:id="rId31"/>
    <p:sldId id="371" r:id="rId32"/>
    <p:sldId id="373" r:id="rId33"/>
    <p:sldId id="372" r:id="rId3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8F6"/>
    <a:srgbClr val="FFF3D7"/>
    <a:srgbClr val="FFC135"/>
    <a:srgbClr val="9BDDD4"/>
    <a:srgbClr val="003557"/>
    <a:srgbClr val="FBC037"/>
    <a:srgbClr val="FFFF00"/>
    <a:srgbClr val="FFFF99"/>
    <a:srgbClr val="3C3C3C"/>
    <a:srgbClr val="B52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54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oinstitut2.sharepoint.com/sites/P_MWAEV_WBB/Freigegebene%20Dokumente/General/3_WBB%20im%20Saarland/WBB%20Archiv/WBB2021/Monitoring%202021/Weiterbildungsbedarf_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Empfohlene</a:t>
            </a:r>
            <a:r>
              <a:rPr lang="de-DE" baseline="0"/>
              <a:t> Maßnahmen 2021</a:t>
            </a:r>
            <a:endParaRPr lang="de-DE"/>
          </a:p>
        </c:rich>
      </c:tx>
      <c:layout>
        <c:manualLayout>
          <c:xMode val="edge"/>
          <c:yMode val="edge"/>
          <c:x val="0.40001151059911283"/>
          <c:y val="2.6709401709401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89-4DBF-BF64-2D88EE36C2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89-4DBF-BF64-2D88EE36C2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89-4DBF-BF64-2D88EE36C2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A89-4DBF-BF64-2D88EE36C2F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A89-4DBF-BF64-2D88EE36C2F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A89-4DBF-BF64-2D88EE36C2F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A89-4DBF-BF64-2D88EE36C2F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6473854-8003-480A-BE9C-32E703F72085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89-4DBF-BF64-2D88EE36C2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F5E15F-F14F-494B-BC3E-FC4F25E6CEC1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89-4DBF-BF64-2D88EE36C2F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11DB6DE-3C6A-482B-BC88-39508E8E19DB}" type="PERCENTAGE">
                      <a:rPr lang="en-US" baseline="0" smtClean="0"/>
                      <a:pPr/>
                      <a:t>[PROZENTSATZ]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89-4DBF-BF64-2D88EE36C2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2D20286-5AC8-409E-899B-FFE71B24555D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A89-4DBF-BF64-2D88EE36C2F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676BF30-F5B5-44E9-8A7C-661BBD644E0D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A89-4DBF-BF64-2D88EE36C2F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33F637B-F570-4328-8CB8-7AE96D2F73F0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A89-4DBF-BF64-2D88EE36C2F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8506B62-CE30-4451-B947-633D804F67CC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A89-4DBF-BF64-2D88EE36C2F3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Tabelle2!$A$15:$G$15</c:f>
              <c:strCache>
                <c:ptCount val="7"/>
                <c:pt idx="0">
                  <c:v>Fachspezifisch</c:v>
                </c:pt>
                <c:pt idx="1">
                  <c:v>Soft Skills</c:v>
                </c:pt>
                <c:pt idx="2">
                  <c:v>Medienkompetenz &amp; Social Media</c:v>
                </c:pt>
                <c:pt idx="3">
                  <c:v>Unternehmensorganisation &amp; Führung</c:v>
                </c:pt>
                <c:pt idx="4">
                  <c:v>Gesetzliche Weiterbildung</c:v>
                </c:pt>
                <c:pt idx="5">
                  <c:v>Arbeitssicherheit</c:v>
                </c:pt>
                <c:pt idx="6">
                  <c:v>BGM</c:v>
                </c:pt>
              </c:strCache>
            </c:strRef>
          </c:cat>
          <c:val>
            <c:numRef>
              <c:f>Tabelle2!$A$17:$G$17</c:f>
              <c:numCache>
                <c:formatCode>0%</c:formatCode>
                <c:ptCount val="7"/>
                <c:pt idx="0">
                  <c:v>0.3</c:v>
                </c:pt>
                <c:pt idx="1">
                  <c:v>0.17</c:v>
                </c:pt>
                <c:pt idx="2" formatCode="0.00%">
                  <c:v>0.16500000000000001</c:v>
                </c:pt>
                <c:pt idx="3">
                  <c:v>0.33</c:v>
                </c:pt>
                <c:pt idx="4">
                  <c:v>0.02</c:v>
                </c:pt>
                <c:pt idx="5" formatCode="0.00%">
                  <c:v>6.0000000000000001E-3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89-4DBF-BF64-2D88EE36C2F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387288468805207"/>
          <c:y val="0.24172997005182045"/>
          <c:w val="0.30802075992932793"/>
          <c:h val="0.5775842923480718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C2724-87C0-4192-9960-3CF544D48C7C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4893-878A-43C0-8F63-3E54FEFD3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175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2281A-70EF-4A7D-87D1-9E973F0C90B4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DFA8D-1FB8-4B89-8DEE-F8E5E19CFE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89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601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564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031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DFA8D-1FB8-4B89-8DEE-F8E5E19CFE4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215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510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DFA8D-1FB8-4B89-8DEE-F8E5E19CFE4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300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425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Kopfzeilenplatzhalter 4">
            <a:extLst>
              <a:ext uri="{FF2B5EF4-FFF2-40B4-BE49-F238E27FC236}">
                <a16:creationId xmlns:a16="http://schemas.microsoft.com/office/drawing/2014/main" id="{CCA6F392-65B7-31DE-BA11-EC5CC779D2E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fxx</a:t>
            </a:r>
          </a:p>
        </p:txBody>
      </p:sp>
    </p:spTree>
    <p:extLst>
      <p:ext uri="{BB962C8B-B14F-4D97-AF65-F5344CB8AC3E}">
        <p14:creationId xmlns:p14="http://schemas.microsoft.com/office/powerpoint/2010/main" val="369187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57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37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9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917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245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b="0" u="sng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DFA8D-1FB8-4B89-8DEE-F8E5E19CFE4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17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b="0" u="sng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204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DFA8D-1FB8-4B89-8DEE-F8E5E19CFE4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93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8305A18-A6E4-D042-95A3-98B8AB7A3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84" y="787459"/>
            <a:ext cx="5590146" cy="55901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12000" y="2025566"/>
            <a:ext cx="3612221" cy="19972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000" b="0" baseline="0">
                <a:solidFill>
                  <a:schemeClr val="bg1"/>
                </a:solidFill>
                <a:latin typeface="BundesSerif Regular" panose="02050002050300000203" pitchFamily="18" charset="0"/>
              </a:defRPr>
            </a:lvl1pPr>
          </a:lstStyle>
          <a:p>
            <a:r>
              <a:rPr lang="de-DE"/>
              <a:t>Headline in </a:t>
            </a:r>
            <a:r>
              <a:rPr lang="de-DE" err="1"/>
              <a:t>ca</a:t>
            </a:r>
            <a:r>
              <a:rPr lang="de-DE"/>
              <a:t> 50 </a:t>
            </a:r>
            <a:r>
              <a:rPr lang="de-DE" err="1"/>
              <a:t>pt</a:t>
            </a:r>
            <a:r>
              <a:rPr lang="de-DE"/>
              <a:t> </a:t>
            </a:r>
            <a:r>
              <a:rPr lang="de-DE" err="1"/>
              <a:t>max</a:t>
            </a:r>
            <a:r>
              <a:rPr lang="de-DE"/>
              <a:t> 2-3 Zeilen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12000" y="4022808"/>
            <a:ext cx="3612221" cy="3996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BundesSans Medium" panose="020B0002030500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</a:t>
            </a:r>
            <a:r>
              <a:rPr lang="de-DE" err="1"/>
              <a:t>BundesSans</a:t>
            </a:r>
            <a:r>
              <a:rPr lang="de-DE"/>
              <a:t> Medium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09A788-062A-E347-9D07-882A01271E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10688" y="-492655"/>
            <a:ext cx="2775458" cy="27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www.bmas.ivbb.bund.de/regundea/PublishingImages/Interessante%20Bilder/Berlin_BMAS-Foyer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6" b="30848"/>
          <a:stretch/>
        </p:blipFill>
        <p:spPr bwMode="auto">
          <a:xfrm>
            <a:off x="8564" y="8236"/>
            <a:ext cx="12156070" cy="684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305A18-A6E4-D042-95A3-98B8AB7A3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8400" y="802800"/>
            <a:ext cx="5590146" cy="55901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134133-2932-A94E-BAD0-1AE7E2AB3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348"/>
          <a:stretch/>
        </p:blipFill>
        <p:spPr>
          <a:xfrm>
            <a:off x="8910688" y="-66675"/>
            <a:ext cx="2775458" cy="2349478"/>
          </a:xfrm>
          <a:prstGeom prst="rect">
            <a:avLst/>
          </a:prstGeom>
        </p:spPr>
      </p:pic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2303" y="4096022"/>
            <a:ext cx="3505477" cy="3996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BundesSans Medium" panose="020B0002030500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</a:t>
            </a:r>
            <a:r>
              <a:rPr lang="de-DE" err="1"/>
              <a:t>BundesSans</a:t>
            </a:r>
            <a:r>
              <a:rPr lang="de-DE"/>
              <a:t> Medium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E2CA3C-1915-ED4C-B57D-24F264CE738F}"/>
              </a:ext>
            </a:extLst>
          </p:cNvPr>
          <p:cNvSpPr txBox="1"/>
          <p:nvPr userDrawn="1"/>
        </p:nvSpPr>
        <p:spPr>
          <a:xfrm>
            <a:off x="1512000" y="1755637"/>
            <a:ext cx="3515780" cy="24006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5000" baseline="0">
                <a:solidFill>
                  <a:schemeClr val="bg1"/>
                </a:solidFill>
                <a:latin typeface="+mj-lt"/>
              </a:rPr>
              <a:t>Headline 50pt, 2 </a:t>
            </a:r>
            <a:r>
              <a:rPr lang="de-DE" sz="5000" baseline="0" err="1">
                <a:solidFill>
                  <a:schemeClr val="bg1"/>
                </a:solidFill>
                <a:latin typeface="+mj-lt"/>
              </a:rPr>
              <a:t>max</a:t>
            </a:r>
            <a:r>
              <a:rPr lang="de-DE" sz="5000" baseline="0">
                <a:solidFill>
                  <a:schemeClr val="bg1"/>
                </a:solidFill>
                <a:latin typeface="+mj-lt"/>
              </a:rPr>
              <a:t> 3 Zeilen</a:t>
            </a:r>
            <a:endParaRPr lang="de-DE" sz="5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806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305A18-A6E4-D042-95A3-98B8AB7A3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8400" y="802800"/>
            <a:ext cx="5590146" cy="55901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03909" y="2201034"/>
            <a:ext cx="3501845" cy="2324074"/>
          </a:xfrm>
        </p:spPr>
        <p:txBody>
          <a:bodyPr anchor="b">
            <a:noAutofit/>
          </a:bodyPr>
          <a:lstStyle>
            <a:lvl1pPr algn="l">
              <a:defRPr sz="44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Kapitelfolie in ca. 40 </a:t>
            </a:r>
            <a:r>
              <a:rPr lang="de-DE" err="1"/>
              <a:t>pt</a:t>
            </a:r>
            <a:r>
              <a:rPr lang="de-DE"/>
              <a:t> mit maximal</a:t>
            </a:r>
            <a:br>
              <a:rPr lang="de-DE"/>
            </a:br>
            <a:r>
              <a:rPr lang="de-DE"/>
              <a:t>5 Zeilen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0134133-2932-A94E-BAD0-1AE7E2AB3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931"/>
          <a:stretch/>
        </p:blipFill>
        <p:spPr>
          <a:xfrm>
            <a:off x="8910688" y="199292"/>
            <a:ext cx="2775458" cy="20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9516" y="1690637"/>
            <a:ext cx="10515600" cy="577081"/>
          </a:xfrm>
        </p:spPr>
        <p:txBody>
          <a:bodyPr/>
          <a:lstStyle/>
          <a:p>
            <a:r>
              <a:rPr lang="de-DE"/>
              <a:t>Seitenüberschrift Bundes Serif Regular 35pt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9516" y="2337078"/>
            <a:ext cx="10515600" cy="36671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de-DE"/>
              <a:t>9. September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40800" y="64224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1F70-F496-49F4-85D5-76CB20DE46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192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73529" y="1681207"/>
            <a:ext cx="5157787" cy="861774"/>
          </a:xfrm>
          <a:noFill/>
        </p:spPr>
        <p:txBody>
          <a:bodyPr vert="horz" wrap="square" lIns="91440" tIns="45720" rIns="91440" bIns="45720" rtlCol="0" anchor="b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de-DE" sz="2800" baseline="0" dirty="0" smtClean="0">
                <a:latin typeface="BundesSerif Regular" panose="02050002050300000203" pitchFamily="18" charset="0"/>
              </a:defRPr>
            </a:lvl1pPr>
          </a:lstStyle>
          <a:p>
            <a:pPr marL="0" lvl="0" indent="0">
              <a:buNone/>
            </a:pPr>
            <a:r>
              <a:rPr lang="de-DE"/>
              <a:t>Zweispaltige Variante mit Überschrift 28pt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3530" y="2658979"/>
            <a:ext cx="5157787" cy="3397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72" y="1681207"/>
            <a:ext cx="5183188" cy="861774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de-DE" sz="2800" dirty="0" smtClean="0">
                <a:solidFill>
                  <a:schemeClr val="tx1"/>
                </a:solidFill>
                <a:latin typeface="BundesSerif Regular" panose="02050002050300000203" pitchFamily="18" charset="0"/>
              </a:defRPr>
            </a:lvl1pPr>
          </a:lstStyle>
          <a:p>
            <a:pPr marL="0" lvl="0" indent="0">
              <a:buNone/>
            </a:pPr>
            <a:r>
              <a:rPr lang="de-DE"/>
              <a:t>Zweispaltige Variante mit Überschrift 28pt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1672" y="2658979"/>
            <a:ext cx="5183188" cy="339733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de-DE"/>
              <a:t>9. </a:t>
            </a:r>
            <a:r>
              <a:rPr lang="de-DE" err="1"/>
              <a:t>september</a:t>
            </a:r>
            <a:r>
              <a:rPr lang="de-DE"/>
              <a:t> 2022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40800" y="64224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1F70-F496-49F4-85D5-76CB20DE46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06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0300" y="1690637"/>
            <a:ext cx="10515600" cy="577081"/>
          </a:xfrm>
          <a:noFill/>
        </p:spPr>
        <p:txBody>
          <a:bodyPr wrap="square" rtlCol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Seitenüberschrift Bundes Serif Regular 35pt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60300" y="2371725"/>
            <a:ext cx="5181600" cy="37484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94300" y="2371725"/>
            <a:ext cx="5181600" cy="37484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de-DE"/>
              <a:t>9. September 2022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40800" y="64224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1F70-F496-49F4-85D5-76CB20DE46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302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8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bmas.ivbb.bund.de/regundea/PublishingImages/Interessante%20Bilder/Berlin_BMAS-Foyer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6" b="30848"/>
          <a:stretch/>
        </p:blipFill>
        <p:spPr bwMode="auto">
          <a:xfrm>
            <a:off x="8564" y="8236"/>
            <a:ext cx="12156070" cy="684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134133-2932-A94E-BAD0-1AE7E2AB3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5348"/>
          <a:stretch/>
        </p:blipFill>
        <p:spPr>
          <a:xfrm>
            <a:off x="8910688" y="-66675"/>
            <a:ext cx="2775458" cy="234947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8305A18-A6E4-D042-95A3-98B8AB7A30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684" y="787459"/>
            <a:ext cx="5590146" cy="559014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0E2CA3C-1915-ED4C-B57D-24F264CE738F}"/>
              </a:ext>
            </a:extLst>
          </p:cNvPr>
          <p:cNvSpPr txBox="1"/>
          <p:nvPr userDrawn="1"/>
        </p:nvSpPr>
        <p:spPr>
          <a:xfrm>
            <a:off x="1486207" y="3002231"/>
            <a:ext cx="3880741" cy="8617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5000" baseline="0">
                <a:solidFill>
                  <a:schemeClr val="bg1"/>
                </a:solidFill>
                <a:latin typeface="+mj-lt"/>
              </a:rPr>
              <a:t>Vielen Dank!</a:t>
            </a:r>
            <a:endParaRPr lang="de-DE" sz="5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878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_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F09A788-062A-E347-9D07-882A01271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552"/>
          <a:stretch/>
        </p:blipFill>
        <p:spPr>
          <a:xfrm>
            <a:off x="8910688" y="105507"/>
            <a:ext cx="2775458" cy="21772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5F91DC-117C-E441-854E-500FDBDEFF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3784" y="815546"/>
            <a:ext cx="8562281" cy="6112449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67201" y="3106800"/>
            <a:ext cx="4541684" cy="2631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55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Headline in ca. </a:t>
            </a:r>
            <a:br>
              <a:rPr lang="de-DE"/>
            </a:br>
            <a:r>
              <a:rPr lang="de-DE"/>
              <a:t>55pt auf max. 3 bis 4 Zeilen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1600" y="6022800"/>
            <a:ext cx="4682769" cy="399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BundesSans Medium" panose="020B000203050000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Untertitel </a:t>
            </a:r>
            <a:r>
              <a:rPr lang="de-DE" err="1"/>
              <a:t>BundesSans</a:t>
            </a:r>
            <a:r>
              <a:rPr lang="de-DE"/>
              <a:t> Medium</a:t>
            </a:r>
          </a:p>
        </p:txBody>
      </p:sp>
    </p:spTree>
    <p:extLst>
      <p:ext uri="{BB962C8B-B14F-4D97-AF65-F5344CB8AC3E}">
        <p14:creationId xmlns:p14="http://schemas.microsoft.com/office/powerpoint/2010/main" val="305050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99F0563-0C1D-411B-8881-D8C2114B2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5884" y="6524625"/>
            <a:ext cx="12192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52D9DAF-4A07-4BD8-9BE8-E24F98EE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89FCF0F-81D9-4562-B6C2-EE350BB3A4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EB305F-FF3C-4B74-85BD-17665E9274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500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1453952" cy="365125"/>
          </a:xfrm>
          <a:prstGeom prst="rect">
            <a:avLst/>
          </a:prstGeom>
        </p:spPr>
        <p:txBody>
          <a:bodyPr/>
          <a:lstStyle/>
          <a:p>
            <a:fld id="{196E278E-4E0E-4622-95D9-1E40FB3C3563}" type="datetime1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19669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hdhdhd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305F-FF3C-4B74-85BD-17665E9274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585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1453952" cy="365125"/>
          </a:xfrm>
          <a:prstGeom prst="rect">
            <a:avLst/>
          </a:prstGeom>
        </p:spPr>
        <p:txBody>
          <a:bodyPr/>
          <a:lstStyle/>
          <a:p>
            <a:fld id="{196E278E-4E0E-4622-95D9-1E40FB3C3563}" type="datetime1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19669" y="635635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hdhdhd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305F-FF3C-4B74-85BD-17665E9274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58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l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F09A788-062A-E347-9D07-882A01271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552"/>
          <a:stretch/>
        </p:blipFill>
        <p:spPr>
          <a:xfrm>
            <a:off x="8910688" y="105507"/>
            <a:ext cx="2775458" cy="21772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D5F91DC-117C-E441-854E-500FDBDEFF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3784" y="815546"/>
            <a:ext cx="8562281" cy="6112449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67201" y="3106800"/>
            <a:ext cx="4541684" cy="2631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55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Headline in ca. </a:t>
            </a:r>
            <a:br>
              <a:rPr lang="de-DE"/>
            </a:br>
            <a:r>
              <a:rPr lang="de-DE"/>
              <a:t>55pt auf max. 3 bis 4 Zeilen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1600" y="6022800"/>
            <a:ext cx="4682769" cy="399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BundesSans Medium" panose="020B000203050000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Untertitel </a:t>
            </a:r>
            <a:r>
              <a:rPr lang="de-DE" err="1"/>
              <a:t>BundesSans</a:t>
            </a:r>
            <a:r>
              <a:rPr lang="de-DE"/>
              <a:t> Medium</a:t>
            </a:r>
          </a:p>
        </p:txBody>
      </p:sp>
    </p:spTree>
    <p:extLst>
      <p:ext uri="{BB962C8B-B14F-4D97-AF65-F5344CB8AC3E}">
        <p14:creationId xmlns:p14="http://schemas.microsoft.com/office/powerpoint/2010/main" val="4203146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99F0563-0C1D-411B-8881-D8C2114B2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75884" y="6524625"/>
            <a:ext cx="12192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52D9DAF-4A07-4BD8-9BE8-E24F98EE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89FCF0F-81D9-4562-B6C2-EE350BB3A4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7EB305F-FF3C-4B74-85BD-17665E9274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50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bmas.ivbb.bund.de/regundea/PublishingImages/Interessante%20Bilder/Berlin_BMAS-Foyer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6" b="30848"/>
          <a:stretch/>
        </p:blipFill>
        <p:spPr bwMode="auto">
          <a:xfrm>
            <a:off x="8564" y="8236"/>
            <a:ext cx="12156070" cy="684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134133-2932-A94E-BAD0-1AE7E2AB3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5348"/>
          <a:stretch/>
        </p:blipFill>
        <p:spPr>
          <a:xfrm>
            <a:off x="8910688" y="-66675"/>
            <a:ext cx="2775458" cy="234947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8305A18-A6E4-D042-95A3-98B8AB7A30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684" y="787459"/>
            <a:ext cx="5590146" cy="559014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0E2CA3C-1915-ED4C-B57D-24F264CE738F}"/>
              </a:ext>
            </a:extLst>
          </p:cNvPr>
          <p:cNvSpPr txBox="1"/>
          <p:nvPr userDrawn="1"/>
        </p:nvSpPr>
        <p:spPr>
          <a:xfrm>
            <a:off x="1538109" y="2282803"/>
            <a:ext cx="3880741" cy="24314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4400" baseline="0">
                <a:solidFill>
                  <a:schemeClr val="bg1"/>
                </a:solidFill>
                <a:latin typeface="+mj-lt"/>
              </a:rPr>
              <a:t>Jetzt sind Sie dran!</a:t>
            </a:r>
          </a:p>
          <a:p>
            <a:r>
              <a:rPr lang="de-DE" sz="3200" baseline="0">
                <a:solidFill>
                  <a:schemeClr val="bg1"/>
                </a:solidFill>
                <a:latin typeface="+mj-lt"/>
              </a:rPr>
              <a:t>Ihre Fragen und Anmerkungen</a:t>
            </a:r>
            <a:endParaRPr lang="de-DE" sz="3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127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Wuppertaler Kreis e.V. - Aussprachetagung Frühjahr 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305A18-A6E4-D042-95A3-98B8AB7A3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4684" y="787459"/>
            <a:ext cx="5590146" cy="55901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03909" y="2201034"/>
            <a:ext cx="3501845" cy="2324074"/>
          </a:xfrm>
        </p:spPr>
        <p:txBody>
          <a:bodyPr anchor="b">
            <a:noAutofit/>
          </a:bodyPr>
          <a:lstStyle>
            <a:lvl1pPr algn="l">
              <a:defRPr sz="44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Kapitelfolie in ca. 40 </a:t>
            </a:r>
            <a:r>
              <a:rPr lang="de-DE" err="1"/>
              <a:t>pt</a:t>
            </a:r>
            <a:r>
              <a:rPr lang="de-DE"/>
              <a:t> mit maximal</a:t>
            </a:r>
            <a:br>
              <a:rPr lang="de-DE"/>
            </a:br>
            <a:r>
              <a:rPr lang="de-DE"/>
              <a:t>5 Zeilen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0134133-2932-A94E-BAD0-1AE7E2AB3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931"/>
          <a:stretch/>
        </p:blipFill>
        <p:spPr>
          <a:xfrm>
            <a:off x="8910688" y="199292"/>
            <a:ext cx="2775458" cy="208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1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9516" y="2337078"/>
            <a:ext cx="10515600" cy="36671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F0911F6-FC40-4B06-9098-02D249846A9D}" type="datetime1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87616" y="6396396"/>
            <a:ext cx="5176624" cy="365125"/>
          </a:xfrm>
        </p:spPr>
        <p:txBody>
          <a:bodyPr/>
          <a:lstStyle>
            <a:lvl1pPr>
              <a:defRPr sz="1200" cap="all" baseline="0"/>
            </a:lvl1pPr>
          </a:lstStyle>
          <a:p>
            <a:r>
              <a:rPr lang="de-DE"/>
              <a:t>H-Faktor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40800" y="64224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859FC-56B2-47FE-B34B-1F548B1D90D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09A788-062A-E347-9D07-882A01271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274" b="20645"/>
          <a:stretch/>
        </p:blipFill>
        <p:spPr>
          <a:xfrm>
            <a:off x="0" y="120769"/>
            <a:ext cx="2775458" cy="15009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9516" y="1690637"/>
            <a:ext cx="10515600" cy="577081"/>
          </a:xfrm>
        </p:spPr>
        <p:txBody>
          <a:bodyPr/>
          <a:lstStyle/>
          <a:p>
            <a:r>
              <a:rPr lang="de-DE"/>
              <a:t>Seitenüberschrift Bundes Serif Regular 35pt</a:t>
            </a:r>
          </a:p>
        </p:txBody>
      </p:sp>
    </p:spTree>
    <p:extLst>
      <p:ext uri="{BB962C8B-B14F-4D97-AF65-F5344CB8AC3E}">
        <p14:creationId xmlns:p14="http://schemas.microsoft.com/office/powerpoint/2010/main" val="108318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3530" y="2658979"/>
            <a:ext cx="5157787" cy="339733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72" y="1681207"/>
            <a:ext cx="5183188" cy="861774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de-DE" sz="2800" dirty="0" smtClean="0">
                <a:solidFill>
                  <a:schemeClr val="tx1"/>
                </a:solidFill>
                <a:latin typeface="BundesSerif Regular" panose="02050002050300000203" pitchFamily="18" charset="0"/>
              </a:defRPr>
            </a:lvl1pPr>
          </a:lstStyle>
          <a:p>
            <a:pPr marL="0" lvl="0" indent="0">
              <a:buNone/>
            </a:pPr>
            <a:r>
              <a:rPr lang="de-DE"/>
              <a:t>Zweispaltige Variante mit Überschrift 28pt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01672" y="2658979"/>
            <a:ext cx="5183188" cy="339733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F70EBA4B-8D47-4D61-9DFB-D4C566E8A78D}" type="datetime1">
              <a:rPr lang="de-DE" smtClean="0"/>
              <a:t>14.11.2022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5598695" y="6396396"/>
            <a:ext cx="5465545" cy="365125"/>
          </a:xfrm>
        </p:spPr>
        <p:txBody>
          <a:bodyPr/>
          <a:lstStyle>
            <a:lvl1pPr>
              <a:defRPr sz="1200" cap="all" baseline="0"/>
            </a:lvl1pPr>
          </a:lstStyle>
          <a:p>
            <a:r>
              <a:rPr lang="de-DE"/>
              <a:t>H-Faktor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40800" y="64224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859FC-56B2-47FE-B34B-1F548B1D90D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F09A788-062A-E347-9D07-882A01271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167" b="21887"/>
          <a:stretch/>
        </p:blipFill>
        <p:spPr>
          <a:xfrm>
            <a:off x="0" y="34505"/>
            <a:ext cx="2775458" cy="155275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73529" y="1681207"/>
            <a:ext cx="5157787" cy="861774"/>
          </a:xfrm>
          <a:noFill/>
        </p:spPr>
        <p:txBody>
          <a:bodyPr vert="horz" wrap="square" lIns="91440" tIns="45720" rIns="91440" bIns="45720" rtlCol="0" anchor="b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de-DE" sz="2800" baseline="0" dirty="0" smtClean="0">
                <a:latin typeface="BundesSerif Regular" panose="02050002050300000203" pitchFamily="18" charset="0"/>
              </a:defRPr>
            </a:lvl1pPr>
          </a:lstStyle>
          <a:p>
            <a:pPr marL="0" lvl="0" indent="0">
              <a:buNone/>
            </a:pPr>
            <a:r>
              <a:rPr lang="de-DE"/>
              <a:t>Zweispaltige Variante mit Überschrift 28pt</a:t>
            </a:r>
          </a:p>
        </p:txBody>
      </p:sp>
    </p:spTree>
    <p:extLst>
      <p:ext uri="{BB962C8B-B14F-4D97-AF65-F5344CB8AC3E}">
        <p14:creationId xmlns:p14="http://schemas.microsoft.com/office/powerpoint/2010/main" val="15064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60300" y="2371725"/>
            <a:ext cx="5181600" cy="37484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94300" y="2371725"/>
            <a:ext cx="5181600" cy="374848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7630E9A-F12F-4812-B492-C6D6C8744943}" type="datetime1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cap="all" baseline="0"/>
            </a:lvl1pPr>
          </a:lstStyle>
          <a:p>
            <a:r>
              <a:rPr lang="de-DE"/>
              <a:t>H-Faktor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40800" y="64224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859FC-56B2-47FE-B34B-1F548B1D90D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09A788-062A-E347-9D07-882A01271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52" b="24996"/>
          <a:stretch/>
        </p:blipFill>
        <p:spPr>
          <a:xfrm>
            <a:off x="0" y="103517"/>
            <a:ext cx="2775458" cy="13974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60300" y="1690637"/>
            <a:ext cx="10515600" cy="577081"/>
          </a:xfrm>
          <a:noFill/>
        </p:spPr>
        <p:txBody>
          <a:bodyPr wrap="square" rtlCol="0">
            <a:sp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Seitenüberschrift Bundes Serif Regular 35pt</a:t>
            </a:r>
          </a:p>
        </p:txBody>
      </p:sp>
    </p:spTree>
    <p:extLst>
      <p:ext uri="{BB962C8B-B14F-4D97-AF65-F5344CB8AC3E}">
        <p14:creationId xmlns:p14="http://schemas.microsoft.com/office/powerpoint/2010/main" val="127142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8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D5F91DC-117C-E441-854E-500FDBDEFF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6643" y="1228041"/>
            <a:ext cx="6726387" cy="56882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09A788-062A-E347-9D07-882A01271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1552"/>
          <a:stretch/>
        </p:blipFill>
        <p:spPr>
          <a:xfrm>
            <a:off x="8910688" y="105507"/>
            <a:ext cx="2775458" cy="2177295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67201" y="3106800"/>
            <a:ext cx="4541684" cy="26316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55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Headline in ca. </a:t>
            </a:r>
            <a:br>
              <a:rPr lang="de-DE"/>
            </a:br>
            <a:r>
              <a:rPr lang="de-DE"/>
              <a:t>55pt auf max. 3 bis 4 Zeilen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1600" y="6022800"/>
            <a:ext cx="4682769" cy="399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BundesSans Medium" panose="020B000203050000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Untertitel </a:t>
            </a:r>
            <a:r>
              <a:rPr lang="de-DE" err="1"/>
              <a:t>BundesSans</a:t>
            </a:r>
            <a:r>
              <a:rPr lang="de-DE"/>
              <a:t> Medium</a:t>
            </a:r>
          </a:p>
        </p:txBody>
      </p:sp>
    </p:spTree>
    <p:extLst>
      <p:ext uri="{BB962C8B-B14F-4D97-AF65-F5344CB8AC3E}">
        <p14:creationId xmlns:p14="http://schemas.microsoft.com/office/powerpoint/2010/main" val="260376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8305A18-A6E4-D042-95A3-98B8AB7A3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18400" y="802800"/>
            <a:ext cx="5590146" cy="55901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12000" y="2025566"/>
            <a:ext cx="3612221" cy="19972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000" b="0" baseline="0">
                <a:solidFill>
                  <a:schemeClr val="bg1"/>
                </a:solidFill>
                <a:latin typeface="BundesSerif Regular" panose="02050002050300000203" pitchFamily="18" charset="0"/>
              </a:defRPr>
            </a:lvl1pPr>
          </a:lstStyle>
          <a:p>
            <a:r>
              <a:rPr lang="de-DE"/>
              <a:t>Headline in </a:t>
            </a:r>
            <a:r>
              <a:rPr lang="de-DE" err="1"/>
              <a:t>ca</a:t>
            </a:r>
            <a:r>
              <a:rPr lang="de-DE"/>
              <a:t> 50 </a:t>
            </a:r>
            <a:r>
              <a:rPr lang="de-DE" err="1"/>
              <a:t>pt</a:t>
            </a:r>
            <a:r>
              <a:rPr lang="de-DE"/>
              <a:t> </a:t>
            </a:r>
            <a:r>
              <a:rPr lang="de-DE" err="1"/>
              <a:t>max</a:t>
            </a:r>
            <a:r>
              <a:rPr lang="de-DE"/>
              <a:t> 2-3 Zeilen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12000" y="4022808"/>
            <a:ext cx="3612221" cy="3996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BundesSans Medium" panose="020B0002030500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 </a:t>
            </a:r>
            <a:r>
              <a:rPr lang="de-DE" err="1"/>
              <a:t>BundesSans</a:t>
            </a:r>
            <a:r>
              <a:rPr lang="de-DE"/>
              <a:t> Medium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09A788-062A-E347-9D07-882A01271E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10688" y="-492655"/>
            <a:ext cx="2775458" cy="27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6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heme" Target="../theme/them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heme" Target="../theme/them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60300" y="2371725"/>
            <a:ext cx="10515600" cy="366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de-DE"/>
              <a:t>Der Fließtext ist in </a:t>
            </a:r>
            <a:r>
              <a:rPr lang="de-DE" err="1"/>
              <a:t>BundesSans</a:t>
            </a:r>
            <a:r>
              <a:rPr lang="de-DE"/>
              <a:t> Regular und sollte mindestens in 12pt betragen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60300" y="1638000"/>
            <a:ext cx="10515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/>
            <a:r>
              <a:rPr lang="de-DE"/>
              <a:t>Seitenüberschrift Bundes Serif Regular 35pt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7543BA-1210-F54B-8134-B4897D15855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5194" y="170911"/>
            <a:ext cx="2478278" cy="14239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DF36AB6-A3AA-F044-8245-F3D16992605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144820"/>
            <a:ext cx="11696700" cy="7112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003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BundesSans Regular" panose="020B0002030500000203" pitchFamily="34" charset="0"/>
              </a:defRPr>
            </a:lvl1pPr>
          </a:lstStyle>
          <a:p>
            <a:fld id="{DD39C69F-39EF-4E0A-A972-4B01D5F85EEA}" type="datetime1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019869" y="6396396"/>
            <a:ext cx="604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bg1"/>
                </a:solidFill>
                <a:latin typeface="BundesSans Regular" panose="020B0002030500000203" pitchFamily="34" charset="0"/>
              </a:defRPr>
            </a:lvl1pPr>
          </a:lstStyle>
          <a:p>
            <a:r>
              <a:rPr lang="de-DE"/>
              <a:t>Wuppertaler Kreis e.V. - Aussprachetagung Frühjahr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40800" y="64224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859FC-56B2-47FE-B34B-1F548B1D90D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03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2" r:id="rId3"/>
    <p:sldLayoutId id="2147483699" r:id="rId4"/>
    <p:sldLayoutId id="2147483693" r:id="rId5"/>
    <p:sldLayoutId id="2147483696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500" kern="1200">
          <a:solidFill>
            <a:schemeClr val="tx1"/>
          </a:solidFill>
          <a:latin typeface="BundesSerif Regular" panose="02050002050300000203" pitchFamily="18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BundesSans Regular" panose="020B0002030500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undesSans Regular" panose="020B0002030500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undesSans Regular" panose="020B0002030500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undesSans Regular" panose="020B0002030500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undesSans Regular" panose="020B0002030500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DF36AB6-A3AA-F044-8245-F3D1699260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6144820"/>
            <a:ext cx="11696700" cy="7112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60300" y="2371725"/>
            <a:ext cx="10515600" cy="366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de-DE"/>
              <a:t>Der Fließtext ist in </a:t>
            </a:r>
            <a:r>
              <a:rPr lang="de-DE" err="1"/>
              <a:t>BundesSans</a:t>
            </a:r>
            <a:r>
              <a:rPr lang="de-DE"/>
              <a:t> Regular und sollte mindestens in 12pt betragen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60300" y="1638000"/>
            <a:ext cx="10515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/>
            <a:r>
              <a:rPr lang="de-DE"/>
              <a:t>Seitenüberschrift Bundes Serif Regular 35pt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7543BA-1210-F54B-8134-B4897D15855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55194" y="170911"/>
            <a:ext cx="2478278" cy="142398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0035" y="6384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 kern="1200" cap="all" baseline="0" smtClean="0">
                <a:solidFill>
                  <a:schemeClr val="bg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1pPr>
          </a:lstStyle>
          <a:p>
            <a:fld id="{9FF2D03D-93AB-4371-85AF-008067F9896A}" type="datetime4">
              <a:rPr lang="de-DE" smtClean="0"/>
              <a:t>14. November 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019869" y="6396396"/>
            <a:ext cx="604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bg1"/>
                </a:solidFill>
                <a:latin typeface="BundesSans Regular" panose="020B0002030500000203" pitchFamily="34" charset="0"/>
              </a:defRPr>
            </a:lvl1pPr>
          </a:lstStyle>
          <a:p>
            <a:r>
              <a:rPr lang="de-DE"/>
              <a:t>Bericht beim ver.di Bundesvorstand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40800" y="64224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1F70-F496-49F4-85D5-76CB20DE46B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63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500" kern="1200">
          <a:solidFill>
            <a:schemeClr val="tx1"/>
          </a:solidFill>
          <a:latin typeface="BundesSerif Regular" panose="02050002050300000203" pitchFamily="18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BundesSans Regular" panose="020B0002030500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undesSans Regular" panose="020B0002030500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undesSans Regular" panose="020B0002030500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undesSans Regular" panose="020B0002030500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BundesSans Regular" panose="020B0002030500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5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Tisch, drinnen, Mann enthält.&#10;&#10;Automatisch generierte Beschreibung">
            <a:extLst>
              <a:ext uri="{FF2B5EF4-FFF2-40B4-BE49-F238E27FC236}">
                <a16:creationId xmlns:a16="http://schemas.microsoft.com/office/drawing/2014/main" id="{2096F2D6-F8E3-9B48-B9C6-37E3D58B16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840" y="-116279"/>
            <a:ext cx="16412256" cy="750571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3392" y="105489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2636913"/>
            <a:ext cx="10972800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305F-FF3C-4B74-85BD-17665E92741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1029" descr="X:\iso-logos\Logokopf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20" y="6444647"/>
            <a:ext cx="2192075" cy="3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1007435" y="6372036"/>
            <a:ext cx="537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/>
              <a:t>www.weiterbildungsberatung-saar.de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04346E-22A1-9ACE-910E-2C40EAD5FF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67801" y="140595"/>
            <a:ext cx="2568095" cy="416279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4B1F4DB-9863-C3E5-58D7-572223B504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-24101"/>
            <a:ext cx="2246808" cy="1098082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D3CE51-BF25-6962-9996-8A57A1FEA5D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0" y="235057"/>
            <a:ext cx="2645619" cy="4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Person, Tisch, drinnen, Mann enthält.&#10;&#10;Automatisch generierte Beschreibung">
            <a:extLst>
              <a:ext uri="{FF2B5EF4-FFF2-40B4-BE49-F238E27FC236}">
                <a16:creationId xmlns:a16="http://schemas.microsoft.com/office/drawing/2014/main" id="{2096F2D6-F8E3-9B48-B9C6-37E3D58B16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840" y="-116279"/>
            <a:ext cx="16412256" cy="7505719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3392" y="105489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2636915"/>
            <a:ext cx="10972800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305F-FF3C-4B74-85BD-17665E92741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Picture 1029" descr="X:\iso-logos\Logokopf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21" y="6444647"/>
            <a:ext cx="2192075" cy="3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1007436" y="6372036"/>
            <a:ext cx="53765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/>
              <a:t>www.weiterbildungsberatung-saar.de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04346E-22A1-9ACE-910E-2C40EAD5FF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67802" y="140597"/>
            <a:ext cx="2568095" cy="416279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A4B1F4DB-9863-C3E5-58D7-572223B504D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-24101"/>
            <a:ext cx="2246808" cy="1098082"/>
          </a:xfrm>
          <a:prstGeom prst="rect">
            <a:avLst/>
          </a:prstGeo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D3CE51-BF25-6962-9996-8A57A1FEA5D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1" y="235059"/>
            <a:ext cx="2645619" cy="4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8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tatis.de/DE/Themen/Branchen-Unternehmen/Unternehmen/Kleine-Unternehmen-Mittlere-Unternehmen/_inhalt.html" TargetMode="External"/><Relationship Id="rId2" Type="http://schemas.openxmlformats.org/officeDocument/2006/relationships/hyperlink" Target="https://www.ifm-bonn.org/statistiken/unternehmensbestand/kmu-insgesamt/deutschland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oecd-ilibrary.org/sites/5e6af8da-en/index.html?itemId=/content/publication/5e6af8da-e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wmf"/><Relationship Id="rId10" Type="http://schemas.openxmlformats.org/officeDocument/2006/relationships/image" Target="../media/image21.jpeg"/><Relationship Id="rId4" Type="http://schemas.openxmlformats.org/officeDocument/2006/relationships/image" Target="../media/image1.emf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81600" y="2705477"/>
            <a:ext cx="6552584" cy="2631600"/>
          </a:xfrm>
        </p:spPr>
        <p:txBody>
          <a:bodyPr anchor="b">
            <a:noAutofit/>
          </a:bodyPr>
          <a:lstStyle/>
          <a:p>
            <a:r>
              <a:rPr lang="de-DE" sz="4000"/>
              <a:t>Umsetzungsstand der Nationalen Weiterbildungsstrategie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362938" y="6022800"/>
            <a:ext cx="5640259" cy="399600"/>
          </a:xfrm>
        </p:spPr>
        <p:txBody>
          <a:bodyPr>
            <a:noAutofit/>
          </a:bodyPr>
          <a:lstStyle/>
          <a:p>
            <a:r>
              <a:rPr lang="de-DE" sz="1400"/>
              <a:t>Marie Ullmann</a:t>
            </a:r>
          </a:p>
          <a:p>
            <a:r>
              <a:rPr lang="de-DE" sz="1400"/>
              <a:t>Referentin, Referat für Grundsatzfragen der Weiterbildungspolitik, Nationale Weiterbildungsstrategie im Bundesministerium für Arbeit und Soziales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877247" y="6081626"/>
            <a:ext cx="151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>
                <a:latin typeface="BundesSans Regular" panose="020B0002030500000203" pitchFamily="34" charset="0"/>
              </a:rPr>
              <a:t>15.11.2022</a:t>
            </a:r>
          </a:p>
        </p:txBody>
      </p:sp>
    </p:spTree>
    <p:extLst>
      <p:ext uri="{BB962C8B-B14F-4D97-AF65-F5344CB8AC3E}">
        <p14:creationId xmlns:p14="http://schemas.microsoft.com/office/powerpoint/2010/main" val="347687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11F6-FC40-4B06-9098-02D249846A9D}" type="datetime1">
              <a:rPr lang="de-DE" smtClean="0"/>
              <a:t>14.11.2022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H-Faktor</a:t>
            </a:r>
          </a:p>
        </p:txBody>
      </p:sp>
      <p:pic>
        <p:nvPicPr>
          <p:cNvPr id="7" name="Picture 64">
            <a:extLst>
              <a:ext uri="{FF2B5EF4-FFF2-40B4-BE49-F238E27FC236}">
                <a16:creationId xmlns:a16="http://schemas.microsoft.com/office/drawing/2014/main" id="{6ADBB575-F3B6-3A44-BF94-40530D664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48" y="2916930"/>
            <a:ext cx="973697" cy="93395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865845" y="3096939"/>
            <a:ext cx="25797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Veröffentlichung des Updatepapiers</a:t>
            </a:r>
            <a:r>
              <a:rPr lang="de-DE"/>
              <a:t> am 15.09.2022</a:t>
            </a:r>
          </a:p>
          <a:p>
            <a:endParaRPr lang="de-DE" sz="1400"/>
          </a:p>
          <a:p>
            <a:r>
              <a:rPr lang="de-DE"/>
              <a:t>Gemeinsam für ein Jahrzehnt der Weiterbildung - Aufbruch in die Weiterbildungsrepublik</a:t>
            </a: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729940" y="1620448"/>
            <a:ext cx="108524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500" kern="1200">
                <a:solidFill>
                  <a:schemeClr val="tx1"/>
                </a:solidFill>
                <a:latin typeface="BundesSerif Regular" panose="02050002050300000203" pitchFamily="18" charset="0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de-DE">
                <a:solidFill>
                  <a:srgbClr val="000000"/>
                </a:solidFill>
              </a:rPr>
              <a:t>Fortsetzung und Weiterentwicklung der NWS wird von allen Partnern bekräftigt</a:t>
            </a: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6078128" y="3103710"/>
            <a:ext cx="5809873" cy="1606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 pitchFamily="34" charset="0"/>
                <a:ea typeface="+mn-ea"/>
                <a:cs typeface="+mn-cs"/>
              </a:rPr>
              <a:t>Langfristig angelegter, ressortübergreifender Austauschprozess…</a:t>
            </a:r>
          </a:p>
          <a:p>
            <a:pPr marL="9715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 pitchFamily="34" charset="0"/>
                <a:ea typeface="+mn-ea"/>
                <a:cs typeface="+mn-cs"/>
              </a:rPr>
              <a:t>über Legislaturperioden hinweg</a:t>
            </a:r>
          </a:p>
          <a:p>
            <a:pPr marL="9715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 pitchFamily="34" charset="0"/>
                <a:ea typeface="+mn-ea"/>
                <a:cs typeface="+mn-cs"/>
              </a:rPr>
              <a:t>gemeinsam mit allen 17 Partnern</a:t>
            </a:r>
          </a:p>
          <a:p>
            <a:pPr marL="9715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 pitchFamily="34" charset="0"/>
                <a:ea typeface="+mn-ea"/>
                <a:cs typeface="+mn-cs"/>
              </a:rPr>
              <a:t>ambitioniert in Richtung Weiterbildungsrepublik</a:t>
            </a:r>
          </a:p>
        </p:txBody>
      </p:sp>
      <p:pic>
        <p:nvPicPr>
          <p:cNvPr id="15" name="Picture 38">
            <a:extLst>
              <a:ext uri="{FF2B5EF4-FFF2-40B4-BE49-F238E27FC236}">
                <a16:creationId xmlns:a16="http://schemas.microsoft.com/office/drawing/2014/main" id="{C18DE740-95D8-E149-8BF7-5AA1A981A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893" y="2973205"/>
            <a:ext cx="921303" cy="8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7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99516" y="1690637"/>
            <a:ext cx="10515600" cy="978729"/>
          </a:xfrm>
        </p:spPr>
        <p:txBody>
          <a:bodyPr/>
          <a:lstStyle/>
          <a:p>
            <a:r>
              <a:rPr lang="de-DE" sz="3200"/>
              <a:t>Nationale Weiterbildungsstrategie: Mit fünf Schwerpunktthemen ambitionierte Ziele erreichen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65232C-14FD-4B15-B7F1-368E7BC9758C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desSans Regular" panose="020B000203050000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14.11.2022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desSans Regular" panose="020B0002030500000203" pitchFamily="34" charset="0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de-DE">
                <a:solidFill>
                  <a:prstClr val="white"/>
                </a:solidFill>
              </a:rPr>
              <a:t>H-Faktor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99515" y="2729058"/>
            <a:ext cx="5626639" cy="3335840"/>
          </a:xfrm>
          <a:prstGeom prst="roundRect">
            <a:avLst/>
          </a:prstGeom>
          <a:solidFill>
            <a:srgbClr val="EC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900" b="0" i="0" u="sng" strike="noStrike" cap="none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erif Regular"/>
              </a:rPr>
              <a:t>Themen</a:t>
            </a:r>
            <a:r>
              <a:rPr kumimoji="0" lang="en-GB" sz="1900" b="0" i="0" u="sng" strike="noStrike" cap="none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erif Regular"/>
              </a:rPr>
              <a:t>: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de-DE" sz="1900">
                <a:solidFill>
                  <a:srgbClr val="000000"/>
                </a:solidFill>
              </a:rPr>
              <a:t>Alphabetisierung und Grundkompetenzen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de-DE" sz="1900">
                <a:solidFill>
                  <a:srgbClr val="000000"/>
                </a:solidFill>
              </a:rPr>
              <a:t>Zukunfts- und Schlüsselkompetenzen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de-DE" sz="1900">
                <a:solidFill>
                  <a:srgbClr val="000000"/>
                </a:solidFill>
              </a:rPr>
              <a:t>Qualifizierungskonzepte in der technologisch und ökologischen Transformation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de-DE" sz="1900">
                <a:solidFill>
                  <a:srgbClr val="000000"/>
                </a:solidFill>
              </a:rPr>
              <a:t>Zugänge, Beratung und Kompetenzerfassung für unterrepräsentierte Gruppen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de-DE" sz="1900">
                <a:solidFill>
                  <a:srgbClr val="000000"/>
                </a:solidFill>
              </a:rPr>
              <a:t>Arbeits- und Beschäftigungsbedingungen des Weiterbildungspersonals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7175240" y="2729869"/>
            <a:ext cx="4266317" cy="3335840"/>
          </a:xfrm>
          <a:prstGeom prst="roundRect">
            <a:avLst/>
          </a:prstGeom>
          <a:solidFill>
            <a:srgbClr val="EC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en-US" sz="1900" u="sng" err="1">
                <a:solidFill>
                  <a:srgbClr val="000000"/>
                </a:solidFill>
              </a:rPr>
              <a:t>Ziele</a:t>
            </a:r>
            <a:r>
              <a:rPr lang="en-US" sz="1900" u="sng">
                <a:solidFill>
                  <a:srgbClr val="000000"/>
                </a:solidFill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900" err="1">
                <a:solidFill>
                  <a:srgbClr val="000000"/>
                </a:solidFill>
              </a:rPr>
              <a:t>Weiterbildungsbeteiligung</a:t>
            </a:r>
            <a:r>
              <a:rPr lang="en-US" sz="1900">
                <a:solidFill>
                  <a:srgbClr val="000000"/>
                </a:solidFill>
              </a:rPr>
              <a:t> </a:t>
            </a:r>
            <a:r>
              <a:rPr lang="en-US" sz="1900" err="1">
                <a:solidFill>
                  <a:srgbClr val="000000"/>
                </a:solidFill>
              </a:rPr>
              <a:t>bis</a:t>
            </a:r>
            <a:r>
              <a:rPr lang="en-US" sz="1900">
                <a:solidFill>
                  <a:srgbClr val="000000"/>
                </a:solidFill>
              </a:rPr>
              <a:t> 2030 auf </a:t>
            </a:r>
            <a:r>
              <a:rPr lang="en-US" sz="1900" err="1">
                <a:solidFill>
                  <a:srgbClr val="000000"/>
                </a:solidFill>
              </a:rPr>
              <a:t>einen</a:t>
            </a:r>
            <a:r>
              <a:rPr lang="en-US" sz="1900">
                <a:solidFill>
                  <a:srgbClr val="000000"/>
                </a:solidFill>
              </a:rPr>
              <a:t> Wert von 65% </a:t>
            </a:r>
            <a:r>
              <a:rPr lang="en-US" sz="1900" err="1">
                <a:solidFill>
                  <a:srgbClr val="000000"/>
                </a:solidFill>
              </a:rPr>
              <a:t>bringen</a:t>
            </a:r>
            <a:endParaRPr lang="en-US" sz="190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900" err="1">
                <a:solidFill>
                  <a:srgbClr val="000000"/>
                </a:solidFill>
              </a:rPr>
              <a:t>Steigerung</a:t>
            </a:r>
            <a:r>
              <a:rPr lang="en-US" sz="1900">
                <a:solidFill>
                  <a:srgbClr val="000000"/>
                </a:solidFill>
              </a:rPr>
              <a:t> der </a:t>
            </a:r>
            <a:r>
              <a:rPr lang="en-US" sz="1900" err="1">
                <a:solidFill>
                  <a:srgbClr val="000000"/>
                </a:solidFill>
              </a:rPr>
              <a:t>Teilnahme</a:t>
            </a:r>
            <a:r>
              <a:rPr lang="en-US" sz="1900">
                <a:solidFill>
                  <a:srgbClr val="000000"/>
                </a:solidFill>
              </a:rPr>
              <a:t> von formal </a:t>
            </a:r>
            <a:r>
              <a:rPr lang="en-US" sz="1900" err="1">
                <a:solidFill>
                  <a:srgbClr val="000000"/>
                </a:solidFill>
              </a:rPr>
              <a:t>gering</a:t>
            </a:r>
            <a:r>
              <a:rPr lang="en-US" sz="1900">
                <a:solidFill>
                  <a:srgbClr val="000000"/>
                </a:solidFill>
              </a:rPr>
              <a:t> </a:t>
            </a:r>
            <a:r>
              <a:rPr lang="en-US" sz="1900" err="1">
                <a:solidFill>
                  <a:srgbClr val="000000"/>
                </a:solidFill>
              </a:rPr>
              <a:t>qualifizierten</a:t>
            </a:r>
            <a:r>
              <a:rPr lang="en-US" sz="1900">
                <a:solidFill>
                  <a:srgbClr val="000000"/>
                </a:solidFill>
              </a:rPr>
              <a:t> </a:t>
            </a:r>
            <a:r>
              <a:rPr lang="en-US" sz="1900" err="1">
                <a:solidFill>
                  <a:srgbClr val="000000"/>
                </a:solidFill>
              </a:rPr>
              <a:t>Personen</a:t>
            </a:r>
            <a:r>
              <a:rPr lang="en-US" sz="1900">
                <a:solidFill>
                  <a:srgbClr val="000000"/>
                </a:solidFill>
              </a:rPr>
              <a:t> und </a:t>
            </a:r>
            <a:r>
              <a:rPr lang="en-US" sz="1900" err="1">
                <a:solidFill>
                  <a:srgbClr val="000000"/>
                </a:solidFill>
              </a:rPr>
              <a:t>Beschäftigten</a:t>
            </a:r>
            <a:r>
              <a:rPr lang="en-US" sz="1900">
                <a:solidFill>
                  <a:srgbClr val="000000"/>
                </a:solidFill>
              </a:rPr>
              <a:t> in KMU</a:t>
            </a:r>
            <a:endParaRPr lang="en-GB" sz="1900">
              <a:solidFill>
                <a:srgbClr val="000000"/>
              </a:solidFill>
              <a:latin typeface="BundesSerif Regular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900" err="1">
                <a:solidFill>
                  <a:srgbClr val="000000"/>
                </a:solidFill>
                <a:latin typeface="BundesSerif Regular"/>
              </a:rPr>
              <a:t>Stärkung</a:t>
            </a:r>
            <a:r>
              <a:rPr lang="en-GB" sz="1900">
                <a:solidFill>
                  <a:srgbClr val="000000"/>
                </a:solidFill>
                <a:latin typeface="BundesSerif Regular"/>
              </a:rPr>
              <a:t> </a:t>
            </a:r>
            <a:r>
              <a:rPr lang="en-GB" sz="1900" err="1">
                <a:solidFill>
                  <a:srgbClr val="000000"/>
                </a:solidFill>
                <a:latin typeface="BundesSerif Regular"/>
              </a:rPr>
              <a:t>digitale</a:t>
            </a:r>
            <a:r>
              <a:rPr lang="en-GB" sz="1900">
                <a:solidFill>
                  <a:srgbClr val="000000"/>
                </a:solidFill>
                <a:latin typeface="BundesSerif Regular"/>
              </a:rPr>
              <a:t> </a:t>
            </a:r>
            <a:r>
              <a:rPr lang="en-GB" sz="1900" err="1">
                <a:solidFill>
                  <a:srgbClr val="000000"/>
                </a:solidFill>
                <a:latin typeface="BundesSerif Regular"/>
              </a:rPr>
              <a:t>Kompetenzen</a:t>
            </a:r>
            <a:endParaRPr lang="en-GB" sz="1900">
              <a:solidFill>
                <a:srgbClr val="000000"/>
              </a:solidFill>
              <a:latin typeface="BundesSerif Regular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endParaRPr lang="en-US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4"/>
          <p:cNvSpPr txBox="1">
            <a:spLocks/>
          </p:cNvSpPr>
          <p:nvPr/>
        </p:nvSpPr>
        <p:spPr>
          <a:xfrm>
            <a:off x="729940" y="1620448"/>
            <a:ext cx="108524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500" kern="1200">
                <a:solidFill>
                  <a:schemeClr val="tx1"/>
                </a:solidFill>
                <a:latin typeface="BundesSerif Regular" panose="02050002050300000203" pitchFamily="18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5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erif Regular" panose="02050002050300000203" pitchFamily="18" charset="0"/>
                <a:ea typeface="+mn-ea"/>
                <a:cs typeface="+mn-cs"/>
              </a:rPr>
              <a:t>Fortsetzung und Weiterentwicklung der NWS wird von allen Partnern bekräftigt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erif Regular" panose="02050002050300000203" pitchFamily="18" charset="0"/>
              <a:ea typeface="+mn-ea"/>
              <a:cs typeface="+mn-cs"/>
            </a:endParaRPr>
          </a:p>
        </p:txBody>
      </p:sp>
      <p:pic>
        <p:nvPicPr>
          <p:cNvPr id="12" name="Picture 21">
            <a:extLst>
              <a:ext uri="{FF2B5EF4-FFF2-40B4-BE49-F238E27FC236}">
                <a16:creationId xmlns:a16="http://schemas.microsoft.com/office/drawing/2014/main" id="{50F1B72A-CB22-6A4E-91B2-DD32180DE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01" y="3013638"/>
            <a:ext cx="996236" cy="996236"/>
          </a:xfrm>
          <a:prstGeom prst="rect">
            <a:avLst/>
          </a:prstGeom>
        </p:spPr>
      </p:pic>
      <p:sp>
        <p:nvSpPr>
          <p:cNvPr id="13" name="Inhaltsplatzhalter 2"/>
          <p:cNvSpPr txBox="1">
            <a:spLocks/>
          </p:cNvSpPr>
          <p:nvPr/>
        </p:nvSpPr>
        <p:spPr>
          <a:xfrm>
            <a:off x="1985827" y="3146299"/>
            <a:ext cx="6075822" cy="1033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 pitchFamily="34" charset="0"/>
                <a:ea typeface="+mn-ea"/>
                <a:cs typeface="+mn-cs"/>
              </a:rPr>
              <a:t>Zwei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 pitchFamily="34" charset="0"/>
                <a:ea typeface="+mn-ea"/>
                <a:cs typeface="+mn-cs"/>
              </a:rPr>
              <a:t> Nationale Weiterbildungskonferenzen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 pitchFamily="34" charset="0"/>
                <a:ea typeface="+mn-ea"/>
                <a:cs typeface="+mn-cs"/>
              </a:rPr>
              <a:t>(NWK) auf</a:t>
            </a: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 pitchFamily="34" charset="0"/>
                <a:ea typeface="+mn-ea"/>
                <a:cs typeface="+mn-cs"/>
              </a:rPr>
              <a:t> Minister*innenebene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 pitchFamily="34" charset="0"/>
                <a:ea typeface="+mn-ea"/>
                <a:cs typeface="+mn-cs"/>
              </a:rPr>
              <a:t>zur Verstärkung von Kommunikation und Debatte </a:t>
            </a:r>
            <a:r>
              <a:rPr lang="de-DE" sz="1800">
                <a:solidFill>
                  <a:srgbClr val="000000"/>
                </a:solidFill>
              </a:rPr>
              <a:t>(voraussichtlich Herbst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ans Regular" panose="020B0002030500000203" pitchFamily="34" charset="0"/>
                <a:ea typeface="+mn-ea"/>
                <a:cs typeface="+mn-cs"/>
              </a:rPr>
              <a:t>2023 und Frühjahr 2025).</a:t>
            </a:r>
          </a:p>
        </p:txBody>
      </p:sp>
      <p:sp>
        <p:nvSpPr>
          <p:cNvPr id="22" name="Datumsplatzhalter 2"/>
          <p:cNvSpPr>
            <a:spLocks noGrp="1"/>
          </p:cNvSpPr>
          <p:nvPr>
            <p:ph type="dt" sz="half" idx="10"/>
          </p:nvPr>
        </p:nvSpPr>
        <p:spPr>
          <a:xfrm>
            <a:off x="280035" y="6384925"/>
            <a:ext cx="2743200" cy="365125"/>
          </a:xfrm>
        </p:spPr>
        <p:txBody>
          <a:bodyPr/>
          <a:lstStyle/>
          <a:p>
            <a:fld id="{9F0911F6-FC40-4B06-9098-02D249846A9D}" type="datetime1">
              <a:rPr lang="de-DE" smtClean="0"/>
              <a:t>14.11.2022</a:t>
            </a:fld>
            <a:endParaRPr lang="de-DE"/>
          </a:p>
        </p:txBody>
      </p:sp>
      <p:sp>
        <p:nvSpPr>
          <p:cNvPr id="2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887616" y="6396396"/>
            <a:ext cx="5176624" cy="365125"/>
          </a:xfrm>
        </p:spPr>
        <p:txBody>
          <a:bodyPr/>
          <a:lstStyle/>
          <a:p>
            <a:r>
              <a:rPr lang="de-DE"/>
              <a:t>H-Faktor</a:t>
            </a:r>
          </a:p>
        </p:txBody>
      </p:sp>
      <p:pic>
        <p:nvPicPr>
          <p:cNvPr id="15" name="Picture 38">
            <a:extLst>
              <a:ext uri="{FF2B5EF4-FFF2-40B4-BE49-F238E27FC236}">
                <a16:creationId xmlns:a16="http://schemas.microsoft.com/office/drawing/2014/main" id="{C18DE740-95D8-E149-8BF7-5AA1A981A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67" y="4444861"/>
            <a:ext cx="921303" cy="884451"/>
          </a:xfrm>
          <a:prstGeom prst="rect">
            <a:avLst/>
          </a:prstGeom>
        </p:spPr>
      </p:pic>
      <p:sp>
        <p:nvSpPr>
          <p:cNvPr id="16" name="Inhaltsplatzhalter 2"/>
          <p:cNvSpPr txBox="1">
            <a:spLocks/>
          </p:cNvSpPr>
          <p:nvPr/>
        </p:nvSpPr>
        <p:spPr>
          <a:xfrm>
            <a:off x="1985827" y="4444861"/>
            <a:ext cx="6075822" cy="1273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BundesSans Regular" panose="020B0002030500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1800">
                <a:solidFill>
                  <a:srgbClr val="000000"/>
                </a:solidFill>
                <a:latin typeface="BundesSerif Regular"/>
              </a:rPr>
              <a:t>Formate: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1">
                <a:solidFill>
                  <a:srgbClr val="000000"/>
                </a:solidFill>
                <a:latin typeface="BundesSerif Regular"/>
              </a:rPr>
              <a:t>Gremium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1">
                <a:solidFill>
                  <a:srgbClr val="000000"/>
                </a:solidFill>
                <a:latin typeface="BundesSerif Regular"/>
              </a:rPr>
              <a:t>Bund-Länder Ausschuss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de-DE" sz="1800" b="1">
                <a:solidFill>
                  <a:srgbClr val="000000"/>
                </a:solidFill>
                <a:latin typeface="BundesSerif Regular"/>
              </a:rPr>
              <a:t>Arbeitsgruppen</a:t>
            </a:r>
          </a:p>
        </p:txBody>
      </p:sp>
    </p:spTree>
    <p:extLst>
      <p:ext uri="{BB962C8B-B14F-4D97-AF65-F5344CB8AC3E}">
        <p14:creationId xmlns:p14="http://schemas.microsoft.com/office/powerpoint/2010/main" val="2807626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/>
          <p:cNvSpPr/>
          <p:nvPr/>
        </p:nvSpPr>
        <p:spPr>
          <a:xfrm>
            <a:off x="4476347" y="4578704"/>
            <a:ext cx="2383638" cy="118089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000" tIns="96000" rIns="96000" bIns="96000" rtlCol="0" anchor="t"/>
          <a:lstStyle/>
          <a:p>
            <a:pPr marL="335992" indent="-335992">
              <a:spcBef>
                <a:spcPts val="667"/>
              </a:spcBef>
              <a:buFont typeface="Wingdings" panose="05000000000000000000" pitchFamily="2" charset="2"/>
              <a:buChar char="§"/>
            </a:pPr>
            <a:endParaRPr lang="de-DE" sz="2667" err="1"/>
          </a:p>
        </p:txBody>
      </p:sp>
      <p:sp>
        <p:nvSpPr>
          <p:cNvPr id="18" name="Abgerundetes Rechteck 17"/>
          <p:cNvSpPr/>
          <p:nvPr/>
        </p:nvSpPr>
        <p:spPr>
          <a:xfrm>
            <a:off x="1150179" y="4578704"/>
            <a:ext cx="2383638" cy="118089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000" tIns="96000" rIns="96000" bIns="96000" rtlCol="0" anchor="t"/>
          <a:lstStyle/>
          <a:p>
            <a:pPr marL="335992" indent="-335992">
              <a:spcBef>
                <a:spcPts val="667"/>
              </a:spcBef>
              <a:buFont typeface="Wingdings" panose="05000000000000000000" pitchFamily="2" charset="2"/>
              <a:buChar char="§"/>
            </a:pPr>
            <a:endParaRPr lang="de-DE" sz="2667" err="1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9816" y="1429993"/>
            <a:ext cx="10964086" cy="577081"/>
          </a:xfrm>
        </p:spPr>
        <p:txBody>
          <a:bodyPr/>
          <a:lstStyle/>
          <a:p>
            <a:r>
              <a:rPr lang="de-DE"/>
              <a:t>Unsere konkreten Vorhaben im Rahmen der NWS</a:t>
            </a:r>
            <a:endParaRPr lang="de-DE" sz="2800"/>
          </a:p>
        </p:txBody>
      </p:sp>
      <p:sp>
        <p:nvSpPr>
          <p:cNvPr id="6" name="Diagonal liegende Ecken des Rechtecks abrunden 5"/>
          <p:cNvSpPr/>
          <p:nvPr/>
        </p:nvSpPr>
        <p:spPr>
          <a:xfrm>
            <a:off x="8343180" y="3383721"/>
            <a:ext cx="2647648" cy="1478896"/>
          </a:xfrm>
          <a:prstGeom prst="round2DiagRect">
            <a:avLst/>
          </a:prstGeom>
          <a:solidFill>
            <a:srgbClr val="FFC13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marL="335992" indent="-335992">
              <a:spcBef>
                <a:spcPts val="667"/>
              </a:spcBef>
              <a:buFont typeface="Wingdings" panose="05000000000000000000" pitchFamily="2" charset="2"/>
              <a:buChar char="§"/>
            </a:pPr>
            <a:endParaRPr lang="de-DE" sz="2667" err="1"/>
          </a:p>
        </p:txBody>
      </p:sp>
      <p:sp>
        <p:nvSpPr>
          <p:cNvPr id="7" name="Abgerundetes Rechteck 6"/>
          <p:cNvSpPr/>
          <p:nvPr/>
        </p:nvSpPr>
        <p:spPr>
          <a:xfrm>
            <a:off x="1121433" y="2548036"/>
            <a:ext cx="2360917" cy="117113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000" tIns="96000" rIns="96000" bIns="96000" rtlCol="0" anchor="t"/>
          <a:lstStyle/>
          <a:p>
            <a:pPr marL="335992" indent="-335992">
              <a:spcBef>
                <a:spcPts val="667"/>
              </a:spcBef>
              <a:buFont typeface="Wingdings" panose="05000000000000000000" pitchFamily="2" charset="2"/>
              <a:buChar char="§"/>
            </a:pPr>
            <a:endParaRPr lang="de-DE" sz="2667" err="1"/>
          </a:p>
        </p:txBody>
      </p:sp>
      <p:sp>
        <p:nvSpPr>
          <p:cNvPr id="9" name="Abgerundetes Rechteck 8"/>
          <p:cNvSpPr/>
          <p:nvPr/>
        </p:nvSpPr>
        <p:spPr>
          <a:xfrm>
            <a:off x="4476347" y="2538281"/>
            <a:ext cx="2383638" cy="118089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6000" tIns="96000" rIns="96000" bIns="96000" rtlCol="0" anchor="t"/>
          <a:lstStyle/>
          <a:p>
            <a:pPr marL="335992" indent="-335992">
              <a:spcBef>
                <a:spcPts val="667"/>
              </a:spcBef>
              <a:buFont typeface="Wingdings" panose="05000000000000000000" pitchFamily="2" charset="2"/>
              <a:buChar char="§"/>
            </a:pPr>
            <a:endParaRPr lang="de-DE" sz="2667" err="1"/>
          </a:p>
        </p:txBody>
      </p:sp>
      <p:sp>
        <p:nvSpPr>
          <p:cNvPr id="11" name="Gestreifter Pfeil nach rechts 10"/>
          <p:cNvSpPr/>
          <p:nvPr/>
        </p:nvSpPr>
        <p:spPr>
          <a:xfrm>
            <a:off x="1121434" y="3825924"/>
            <a:ext cx="6832122" cy="646031"/>
          </a:xfrm>
          <a:prstGeom prst="stripedRightArrow">
            <a:avLst/>
          </a:prstGeom>
          <a:solidFill>
            <a:srgbClr val="FFC13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marL="335992" indent="-335992">
              <a:spcBef>
                <a:spcPts val="667"/>
              </a:spcBef>
              <a:buFont typeface="Wingdings" panose="05000000000000000000" pitchFamily="2" charset="2"/>
              <a:buChar char="§"/>
            </a:pPr>
            <a:endParaRPr lang="de-DE" sz="2667" err="1"/>
          </a:p>
        </p:txBody>
      </p:sp>
      <p:sp>
        <p:nvSpPr>
          <p:cNvPr id="13" name="Textfeld 12"/>
          <p:cNvSpPr txBox="1"/>
          <p:nvPr/>
        </p:nvSpPr>
        <p:spPr>
          <a:xfrm>
            <a:off x="1221318" y="2987869"/>
            <a:ext cx="22413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67"/>
              </a:spcBef>
            </a:pPr>
            <a:r>
              <a:rPr lang="de-DE" sz="2000" err="1"/>
              <a:t>Bildungs</a:t>
            </a:r>
            <a:r>
              <a:rPr lang="de-DE" sz="2000"/>
              <a:t>(teil)zeit</a:t>
            </a:r>
            <a:endParaRPr lang="de-DE" sz="2000" b="1" strike="sngStrike"/>
          </a:p>
        </p:txBody>
      </p:sp>
      <p:sp>
        <p:nvSpPr>
          <p:cNvPr id="14" name="Textfeld 13"/>
          <p:cNvSpPr txBox="1"/>
          <p:nvPr/>
        </p:nvSpPr>
        <p:spPr>
          <a:xfrm>
            <a:off x="1170058" y="4707486"/>
            <a:ext cx="24269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67"/>
              </a:spcBef>
            </a:pPr>
            <a:r>
              <a:rPr lang="de-DE" sz="2000"/>
              <a:t>Nationale Online Weiterbildungs-</a:t>
            </a:r>
            <a:r>
              <a:rPr lang="de-DE" sz="2000" err="1"/>
              <a:t>plattform</a:t>
            </a:r>
            <a:r>
              <a:rPr lang="de-DE" sz="2000"/>
              <a:t> (NOW)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18626" y="4908056"/>
            <a:ext cx="22413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67"/>
              </a:spcBef>
            </a:pPr>
            <a:r>
              <a:rPr lang="de-DE" sz="2000"/>
              <a:t>Weiterbildungs-verbünde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546325" y="3757531"/>
            <a:ext cx="22413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67"/>
              </a:spcBef>
            </a:pPr>
            <a:r>
              <a:rPr lang="de-DE" sz="2400">
                <a:solidFill>
                  <a:schemeClr val="tx2"/>
                </a:solidFill>
              </a:rPr>
              <a:t>Weiterbildungs-republik</a:t>
            </a:r>
          </a:p>
        </p:txBody>
      </p:sp>
      <p:sp>
        <p:nvSpPr>
          <p:cNvPr id="20" name="Datumsplatzhalter 2"/>
          <p:cNvSpPr>
            <a:spLocks noGrp="1"/>
          </p:cNvSpPr>
          <p:nvPr>
            <p:ph type="dt" sz="half" idx="10"/>
          </p:nvPr>
        </p:nvSpPr>
        <p:spPr>
          <a:xfrm>
            <a:off x="280035" y="6384925"/>
            <a:ext cx="2743200" cy="365125"/>
          </a:xfrm>
        </p:spPr>
        <p:txBody>
          <a:bodyPr/>
          <a:lstStyle/>
          <a:p>
            <a:fld id="{9F0911F6-FC40-4B06-9098-02D249846A9D}" type="datetime1">
              <a:rPr lang="de-DE" smtClean="0"/>
              <a:t>14.11.2022</a:t>
            </a:fld>
            <a:endParaRPr lang="de-DE"/>
          </a:p>
        </p:txBody>
      </p:sp>
      <p:sp>
        <p:nvSpPr>
          <p:cNvPr id="2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887616" y="6396396"/>
            <a:ext cx="5176624" cy="365125"/>
          </a:xfrm>
        </p:spPr>
        <p:txBody>
          <a:bodyPr/>
          <a:lstStyle/>
          <a:p>
            <a:r>
              <a:rPr lang="de-DE"/>
              <a:t>H-Faktor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93226" y="2987869"/>
            <a:ext cx="22413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67"/>
              </a:spcBef>
            </a:pPr>
            <a:r>
              <a:rPr lang="de-DE" sz="2000"/>
              <a:t>Qualifizierungsgeld</a:t>
            </a:r>
          </a:p>
        </p:txBody>
      </p:sp>
    </p:spTree>
    <p:extLst>
      <p:ext uri="{BB962C8B-B14F-4D97-AF65-F5344CB8AC3E}">
        <p14:creationId xmlns:p14="http://schemas.microsoft.com/office/powerpoint/2010/main" val="225994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10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1346B-7CC5-AF5D-01CB-BDC8C307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62413"/>
            <a:ext cx="10479024" cy="5496994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800" dirty="0">
                <a:cs typeface="Calibri"/>
              </a:rPr>
              <a:t>2018: ca. 3,462 Mio. KMU in Deutschland </a:t>
            </a:r>
          </a:p>
          <a:p>
            <a:r>
              <a:rPr lang="en-US" sz="2800" dirty="0">
                <a:cs typeface="Calibri"/>
              </a:rPr>
              <a:t>KMU: 99,4% </a:t>
            </a:r>
            <a:r>
              <a:rPr lang="en-US" sz="2800" dirty="0" err="1">
                <a:cs typeface="Calibri"/>
              </a:rPr>
              <a:t>aller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Unternehmen</a:t>
            </a:r>
            <a:r>
              <a:rPr lang="en-US" sz="2800" dirty="0">
                <a:cs typeface="Calibri"/>
              </a:rPr>
              <a:t> in Deutschland </a:t>
            </a:r>
            <a:r>
              <a:rPr lang="en-US" sz="2800" dirty="0">
                <a:ea typeface="+mn-lt"/>
                <a:cs typeface="+mn-lt"/>
              </a:rPr>
              <a:t>(</a:t>
            </a:r>
            <a:r>
              <a:rPr lang="en-US" sz="2800" dirty="0" err="1">
                <a:ea typeface="+mn-lt"/>
                <a:cs typeface="+mn-lt"/>
              </a:rPr>
              <a:t>ifm</a:t>
            </a:r>
            <a:r>
              <a:rPr lang="en-US" sz="2800" dirty="0">
                <a:ea typeface="+mn-lt"/>
                <a:cs typeface="+mn-lt"/>
              </a:rPr>
              <a:t> Bonn)</a:t>
            </a:r>
          </a:p>
          <a:p>
            <a:r>
              <a:rPr lang="en-US" sz="2800" dirty="0">
                <a:cs typeface="Calibri"/>
              </a:rPr>
              <a:t>55% der </a:t>
            </a:r>
            <a:r>
              <a:rPr lang="en-US" sz="2800" dirty="0" err="1">
                <a:cs typeface="Calibri"/>
              </a:rPr>
              <a:t>Beschäftigten</a:t>
            </a:r>
            <a:r>
              <a:rPr lang="en-US" sz="2800" dirty="0">
                <a:cs typeface="Calibri"/>
              </a:rPr>
              <a:t> in Deutschland in KMU </a:t>
            </a:r>
            <a:r>
              <a:rPr lang="en-US" sz="2800" dirty="0" err="1">
                <a:cs typeface="Calibri"/>
              </a:rPr>
              <a:t>tätig</a:t>
            </a:r>
            <a:r>
              <a:rPr lang="en-US" sz="2800" dirty="0">
                <a:cs typeface="Calibri"/>
              </a:rPr>
              <a:t> (</a:t>
            </a:r>
            <a:r>
              <a:rPr lang="en-US" sz="2800" dirty="0" err="1">
                <a:cs typeface="Calibri"/>
              </a:rPr>
              <a:t>destatis</a:t>
            </a:r>
            <a:r>
              <a:rPr lang="en-US" sz="2800" dirty="0">
                <a:cs typeface="Calibri"/>
              </a:rPr>
              <a:t>)</a:t>
            </a:r>
            <a:endParaRPr lang="en-US" dirty="0">
              <a:cs typeface="Calibri"/>
            </a:endParaRPr>
          </a:p>
          <a:p>
            <a:r>
              <a:rPr lang="en-US" sz="2800" dirty="0">
                <a:ea typeface="+mn-lt"/>
                <a:cs typeface="+mn-lt"/>
              </a:rPr>
              <a:t>OECD 2022: 50% der </a:t>
            </a:r>
            <a:r>
              <a:rPr lang="en-US" sz="2800" dirty="0" err="1">
                <a:ea typeface="+mn-lt"/>
                <a:cs typeface="+mn-lt"/>
              </a:rPr>
              <a:t>Arbeitnehmer</a:t>
            </a:r>
            <a:r>
              <a:rPr lang="en-US" sz="2800" dirty="0">
                <a:ea typeface="+mn-lt"/>
                <a:cs typeface="+mn-lt"/>
              </a:rPr>
              <a:t> </a:t>
            </a:r>
            <a:r>
              <a:rPr lang="en-US" sz="2800" dirty="0" err="1">
                <a:ea typeface="+mn-lt"/>
                <a:cs typeface="+mn-lt"/>
              </a:rPr>
              <a:t>nehmen</a:t>
            </a:r>
            <a:r>
              <a:rPr lang="en-US" sz="2800" dirty="0">
                <a:ea typeface="+mn-lt"/>
                <a:cs typeface="+mn-lt"/>
              </a:rPr>
              <a:t> an WB teil</a:t>
            </a:r>
          </a:p>
          <a:p>
            <a:r>
              <a:rPr lang="en-US" sz="2800" dirty="0">
                <a:ea typeface="+mn-lt"/>
                <a:cs typeface="+mn-lt"/>
              </a:rPr>
              <a:t>Nur 19% der </a:t>
            </a:r>
            <a:r>
              <a:rPr lang="en-US" sz="2800" dirty="0" err="1">
                <a:ea typeface="+mn-lt"/>
                <a:cs typeface="+mn-lt"/>
              </a:rPr>
              <a:t>Geringqualifizierten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nehmen</a:t>
            </a:r>
            <a:r>
              <a:rPr lang="en-US" sz="2800" dirty="0">
                <a:ea typeface="+mn-lt"/>
                <a:cs typeface="+mn-lt"/>
              </a:rPr>
              <a:t> an WB teil</a:t>
            </a:r>
          </a:p>
          <a:p>
            <a:r>
              <a:rPr lang="en-US" sz="2800" dirty="0" err="1">
                <a:ea typeface="+mn-lt"/>
                <a:cs typeface="+mn-lt"/>
              </a:rPr>
              <a:t>Vergleich</a:t>
            </a:r>
            <a:r>
              <a:rPr lang="en-US" sz="2800" dirty="0">
                <a:ea typeface="+mn-lt"/>
                <a:cs typeface="+mn-lt"/>
              </a:rPr>
              <a:t>: </a:t>
            </a:r>
            <a:r>
              <a:rPr lang="en-US" sz="2800" dirty="0" err="1">
                <a:ea typeface="+mn-lt"/>
                <a:cs typeface="+mn-lt"/>
              </a:rPr>
              <a:t>Teilnahme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doppelt</a:t>
            </a:r>
            <a:r>
              <a:rPr lang="en-US" sz="2800" dirty="0">
                <a:ea typeface="+mn-lt"/>
                <a:cs typeface="+mn-lt"/>
              </a:rPr>
              <a:t> so </a:t>
            </a:r>
            <a:r>
              <a:rPr lang="en-US" sz="2800" dirty="0" err="1">
                <a:ea typeface="+mn-lt"/>
                <a:cs typeface="+mn-lt"/>
              </a:rPr>
              <a:t>hoch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bei</a:t>
            </a:r>
            <a:r>
              <a:rPr lang="en-US" sz="2800" dirty="0">
                <a:ea typeface="+mn-lt"/>
                <a:cs typeface="+mn-lt"/>
              </a:rPr>
              <a:t> </a:t>
            </a:r>
            <a:r>
              <a:rPr lang="en-US" sz="2800" dirty="0" err="1">
                <a:ea typeface="+mn-lt"/>
                <a:cs typeface="+mn-lt"/>
              </a:rPr>
              <a:t>Höherqualifizierten</a:t>
            </a:r>
            <a:endParaRPr lang="en-US" sz="28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en-US" dirty="0">
              <a:cs typeface="Calibri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3CB87-C57E-7DD0-0167-F033ACF6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90" y="1140571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err="1">
                <a:cs typeface="Calibri"/>
              </a:rPr>
              <a:t>Ausgangslage</a:t>
            </a:r>
            <a:r>
              <a:rPr lang="en-US" sz="4000">
                <a:cs typeface="Calibri"/>
              </a:rPr>
              <a:t> 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1591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057361-2806-E63D-3185-4F218539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07" y="2065415"/>
            <a:ext cx="10972800" cy="4060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400" b="1">
                <a:cs typeface="Calibri"/>
              </a:rPr>
              <a:t>Wie </a:t>
            </a:r>
            <a:r>
              <a:rPr lang="en-US" sz="4400" b="1" err="1">
                <a:cs typeface="Calibri"/>
              </a:rPr>
              <a:t>können</a:t>
            </a:r>
            <a:r>
              <a:rPr lang="en-US" sz="4400" b="1">
                <a:cs typeface="Calibri"/>
              </a:rPr>
              <a:t> </a:t>
            </a:r>
            <a:r>
              <a:rPr lang="en-US" sz="4400" b="1" err="1">
                <a:cs typeface="Calibri"/>
              </a:rPr>
              <a:t>kleine</a:t>
            </a:r>
            <a:r>
              <a:rPr lang="en-US" sz="4400" b="1">
                <a:cs typeface="Calibri"/>
              </a:rPr>
              <a:t> und </a:t>
            </a:r>
            <a:r>
              <a:rPr lang="en-US" sz="4400" b="1" err="1">
                <a:cs typeface="Calibri"/>
              </a:rPr>
              <a:t>mittlere</a:t>
            </a:r>
            <a:r>
              <a:rPr lang="en-US" sz="4400" b="1">
                <a:cs typeface="Calibri"/>
              </a:rPr>
              <a:t> </a:t>
            </a:r>
            <a:r>
              <a:rPr lang="en-US" sz="4400" b="1" err="1">
                <a:cs typeface="Calibri"/>
              </a:rPr>
              <a:t>Unternehmen</a:t>
            </a:r>
            <a:r>
              <a:rPr lang="en-US" sz="4400" b="1">
                <a:cs typeface="Calibri"/>
              </a:rPr>
              <a:t> </a:t>
            </a:r>
            <a:r>
              <a:rPr lang="en-US" sz="4400" b="1" err="1">
                <a:cs typeface="Calibri"/>
              </a:rPr>
              <a:t>dabei</a:t>
            </a:r>
            <a:r>
              <a:rPr lang="en-US" sz="4400" b="1">
                <a:cs typeface="Calibri"/>
              </a:rPr>
              <a:t> </a:t>
            </a:r>
            <a:r>
              <a:rPr lang="en-US" sz="4400" b="1" err="1">
                <a:cs typeface="Calibri"/>
              </a:rPr>
              <a:t>unterstützt</a:t>
            </a:r>
            <a:r>
              <a:rPr lang="en-US" sz="4400" b="1">
                <a:cs typeface="Calibri"/>
              </a:rPr>
              <a:t> </a:t>
            </a:r>
            <a:r>
              <a:rPr lang="en-US" sz="4400" b="1" err="1">
                <a:cs typeface="Calibri"/>
              </a:rPr>
              <a:t>werden</a:t>
            </a:r>
            <a:r>
              <a:rPr lang="en-US" sz="4400" b="1">
                <a:cs typeface="Calibri"/>
              </a:rPr>
              <a:t>, </a:t>
            </a:r>
            <a:r>
              <a:rPr lang="en-US" sz="4400" b="1" err="1">
                <a:cs typeface="Calibri"/>
              </a:rPr>
              <a:t>ihre</a:t>
            </a:r>
            <a:r>
              <a:rPr lang="en-US" sz="4400" b="1">
                <a:cs typeface="Calibri"/>
              </a:rPr>
              <a:t> </a:t>
            </a:r>
            <a:r>
              <a:rPr lang="en-US" sz="4400" b="1" err="1">
                <a:cs typeface="Calibri"/>
              </a:rPr>
              <a:t>Beschäftigten</a:t>
            </a:r>
            <a:r>
              <a:rPr lang="en-US" sz="4400" b="1">
                <a:cs typeface="Calibri"/>
              </a:rPr>
              <a:t> </a:t>
            </a:r>
            <a:r>
              <a:rPr lang="en-US" sz="4400" b="1" err="1">
                <a:cs typeface="Calibri"/>
              </a:rPr>
              <a:t>zukunftsorientiert</a:t>
            </a:r>
            <a:r>
              <a:rPr lang="en-US" sz="4400" b="1">
                <a:cs typeface="Calibri"/>
              </a:rPr>
              <a:t> </a:t>
            </a:r>
            <a:r>
              <a:rPr lang="en-US" sz="4400" b="1" err="1">
                <a:cs typeface="Calibri"/>
              </a:rPr>
              <a:t>weiterzubilden</a:t>
            </a:r>
            <a:r>
              <a:rPr lang="en-US" sz="4400" b="1">
                <a:cs typeface="Calibri"/>
              </a:rPr>
              <a:t>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3DD5D-6FBE-F6A1-F386-5CE45F348A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2670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>
            <a:extLst>
              <a:ext uri="{FF2B5EF4-FFF2-40B4-BE49-F238E27FC236}">
                <a16:creationId xmlns:a16="http://schemas.microsoft.com/office/drawing/2014/main" id="{1407A6C7-CEAC-40B2-57D4-74B2E2A0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808" y="2611981"/>
            <a:ext cx="8406384" cy="2417220"/>
          </a:xfrm>
        </p:spPr>
        <p:txBody>
          <a:bodyPr>
            <a:normAutofit fontScale="90000"/>
          </a:bodyPr>
          <a:lstStyle/>
          <a:p>
            <a:pPr fontAlgn="auto"/>
            <a:r>
              <a:rPr lang="de-DE" sz="4900" b="1" i="0" dirty="0">
                <a:effectLst/>
                <a:latin typeface="-apple-system"/>
              </a:rPr>
              <a:t>Weiterbildungsberatung </a:t>
            </a:r>
            <a:br>
              <a:rPr lang="de-DE" sz="4900" b="1" i="0" dirty="0">
                <a:effectLst/>
                <a:latin typeface="-apple-system"/>
              </a:rPr>
            </a:br>
            <a:r>
              <a:rPr lang="de-DE" sz="4900" b="1" i="0" dirty="0">
                <a:effectLst/>
                <a:latin typeface="-apple-system"/>
              </a:rPr>
              <a:t>für kleine und mittlere Unternehmen im Saarland (WBB)</a:t>
            </a:r>
            <a:br>
              <a:rPr lang="de-DE" b="1" i="0" dirty="0">
                <a:effectLst/>
                <a:latin typeface="-apple-system"/>
              </a:rPr>
            </a:br>
            <a:br>
              <a:rPr lang="de-DE" b="1" i="0" dirty="0">
                <a:effectLst/>
                <a:latin typeface="-apple-system"/>
              </a:rPr>
            </a:br>
            <a:r>
              <a:rPr lang="de-DE" b="0" i="0" dirty="0">
                <a:effectLst/>
                <a:latin typeface="-apple-system"/>
              </a:rPr>
              <a:t>Kathrin Bierwirth</a:t>
            </a:r>
            <a:br>
              <a:rPr lang="de-DE" b="0" i="0" dirty="0">
                <a:effectLst/>
                <a:latin typeface="-apple-system"/>
              </a:rPr>
            </a:br>
            <a:r>
              <a:rPr lang="de-DE" sz="3100" b="0" i="0" dirty="0">
                <a:effectLst/>
                <a:latin typeface="-apple-system"/>
              </a:rPr>
              <a:t>Projektleitung und Koordination</a:t>
            </a:r>
            <a:br>
              <a:rPr lang="de-DE" b="1" i="0" dirty="0">
                <a:effectLst/>
                <a:latin typeface="-apple-system"/>
              </a:rPr>
            </a:br>
            <a:endParaRPr lang="de-DE" sz="2700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26934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E83A606-FA5F-8240-6A3B-3C39B5D75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08" y="2197899"/>
            <a:ext cx="10578160" cy="38371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 dirty="0"/>
              <a:t>Seit 2009 („Qualifizieren statt Entlassen“)</a:t>
            </a:r>
          </a:p>
          <a:p>
            <a:r>
              <a:rPr lang="de-DE" dirty="0"/>
              <a:t>Ab 2015 WBB Saar unter ESF-Förderung</a:t>
            </a:r>
            <a:endParaRPr lang="de-DE" dirty="0">
              <a:cs typeface="Calibri"/>
            </a:endParaRPr>
          </a:p>
          <a:p>
            <a:r>
              <a:rPr lang="de-DE" dirty="0"/>
              <a:t>Deutschlandweit einzige aufsuchende Weiterbildungsberatung für KMU (nach EU-Definition)</a:t>
            </a:r>
            <a:endParaRPr lang="de-DE" dirty="0">
              <a:cs typeface="Calibri"/>
            </a:endParaRPr>
          </a:p>
          <a:p>
            <a:r>
              <a:rPr lang="de-DE" dirty="0"/>
              <a:t>Aktuelle Förderperiode bis Ende 2028</a:t>
            </a:r>
            <a:endParaRPr lang="de-DE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Über 1.000 beratene Betriebe </a:t>
            </a:r>
            <a:r>
              <a:rPr lang="de-DE"/>
              <a:t>aller Branchen, vornehmlich </a:t>
            </a:r>
            <a:r>
              <a:rPr lang="de-DE" dirty="0"/>
              <a:t>Kleinstunternehmen (bis 9 Beschäftigte) und Kleinunternehmen (bis 49 Beschäftigte)</a:t>
            </a:r>
            <a:endParaRPr lang="de-DE" dirty="0">
              <a:cs typeface="Calibri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7FE4B90-6C60-B5D6-D77D-449CF6E4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WBB Saar</a:t>
            </a:r>
          </a:p>
        </p:txBody>
      </p:sp>
    </p:spTree>
    <p:extLst>
      <p:ext uri="{BB962C8B-B14F-4D97-AF65-F5344CB8AC3E}">
        <p14:creationId xmlns:p14="http://schemas.microsoft.com/office/powerpoint/2010/main" val="341625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2632" y="726898"/>
            <a:ext cx="8229600" cy="1143000"/>
          </a:xfrm>
        </p:spPr>
        <p:txBody>
          <a:bodyPr/>
          <a:lstStyle/>
          <a:p>
            <a:r>
              <a:rPr lang="de-DE"/>
              <a:t>Vorteile WBB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1792" y="1869898"/>
            <a:ext cx="10881360" cy="42612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Kostenfrei und niedrigschwellig</a:t>
            </a:r>
          </a:p>
          <a:p>
            <a:r>
              <a:rPr lang="de-DE" dirty="0"/>
              <a:t>Erfahrenes und professionelles Beratungsteam</a:t>
            </a:r>
            <a:endParaRPr lang="de-DE" dirty="0">
              <a:cs typeface="Calibri"/>
            </a:endParaRPr>
          </a:p>
          <a:p>
            <a:pPr lvl="1">
              <a:buChar char="•"/>
            </a:pPr>
            <a:r>
              <a:rPr lang="de-DE" dirty="0"/>
              <a:t>Berücksichtigung betriebs- und branchenspezifischer Besonderheiten</a:t>
            </a:r>
            <a:endParaRPr lang="de-DE" dirty="0">
              <a:cs typeface="Calibri"/>
            </a:endParaRPr>
          </a:p>
          <a:p>
            <a:pPr lvl="1">
              <a:buChar char="•"/>
            </a:pPr>
            <a:r>
              <a:rPr lang="de-DE" dirty="0"/>
              <a:t>360°-Analyse: Einbezug Nachfolgeplanung + Außenauftritt</a:t>
            </a:r>
            <a:endParaRPr lang="de-DE" dirty="0">
              <a:cs typeface="Calibri"/>
            </a:endParaRPr>
          </a:p>
          <a:p>
            <a:pPr lvl="1">
              <a:buChar char="•"/>
            </a:pPr>
            <a:r>
              <a:rPr lang="de-DE" dirty="0"/>
              <a:t>„Ungetrübter“ Blick von außen </a:t>
            </a:r>
            <a:endParaRPr lang="de-DE" dirty="0">
              <a:cs typeface="Calibri"/>
            </a:endParaRPr>
          </a:p>
          <a:p>
            <a:pPr lvl="1">
              <a:buChar char="•"/>
            </a:pPr>
            <a:r>
              <a:rPr lang="de-DE" dirty="0"/>
              <a:t>Unterstützung bei Maßnahmenplanung und Beantragung von Fördermitteln</a:t>
            </a:r>
            <a:endParaRPr lang="de-DE" dirty="0">
              <a:cs typeface="Calibri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16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117;p3"/>
          <p:cNvSpPr/>
          <p:nvPr/>
        </p:nvSpPr>
        <p:spPr>
          <a:xfrm>
            <a:off x="763970" y="2104468"/>
            <a:ext cx="3269780" cy="324512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000" b="0" i="0" u="none" strike="noStrike" cap="none">
              <a:solidFill>
                <a:schemeClr val="tx1"/>
              </a:solidFill>
              <a:sym typeface="Arial"/>
            </a:endParaRPr>
          </a:p>
        </p:txBody>
      </p:sp>
      <p:sp>
        <p:nvSpPr>
          <p:cNvPr id="49" name="Google Shape;117;p3"/>
          <p:cNvSpPr/>
          <p:nvPr/>
        </p:nvSpPr>
        <p:spPr>
          <a:xfrm>
            <a:off x="1132624" y="2138806"/>
            <a:ext cx="2868826" cy="305584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000" b="0" i="0" u="none" strike="noStrike" cap="none">
              <a:solidFill>
                <a:schemeClr val="tx1"/>
              </a:solidFill>
              <a:sym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1B5BE-9885-4DAC-861F-8F62CAD36D7F}" type="datetime1">
              <a:rPr lang="de-DE" smtClean="0"/>
              <a:t>14.11.2022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H-Faktor</a:t>
            </a:r>
          </a:p>
        </p:txBody>
      </p:sp>
      <p:sp>
        <p:nvSpPr>
          <p:cNvPr id="30" name="Google Shape;117;p3"/>
          <p:cNvSpPr/>
          <p:nvPr/>
        </p:nvSpPr>
        <p:spPr>
          <a:xfrm>
            <a:off x="5009691" y="4923415"/>
            <a:ext cx="5924811" cy="792989"/>
          </a:xfrm>
          <a:prstGeom prst="rect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de-DE" sz="2400" b="1"/>
              <a:t>Nationale Weiterbildungsstrategie </a:t>
            </a:r>
          </a:p>
          <a:p>
            <a:pPr algn="ctr">
              <a:buClr>
                <a:schemeClr val="dk1"/>
              </a:buClr>
              <a:buSzPts val="1800"/>
            </a:pPr>
            <a:r>
              <a:rPr lang="de-DE" sz="2400" b="1"/>
              <a:t>(NWS, 2019)</a:t>
            </a:r>
          </a:p>
        </p:txBody>
      </p:sp>
      <p:sp>
        <p:nvSpPr>
          <p:cNvPr id="31" name="Google Shape;117;p3"/>
          <p:cNvSpPr/>
          <p:nvPr/>
        </p:nvSpPr>
        <p:spPr>
          <a:xfrm>
            <a:off x="787199" y="2077633"/>
            <a:ext cx="3337703" cy="344037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1333">
              <a:sym typeface="Arial"/>
            </a:endParaRPr>
          </a:p>
        </p:txBody>
      </p:sp>
      <p:sp>
        <p:nvSpPr>
          <p:cNvPr id="33" name="Abgerundetes Rechteck 32"/>
          <p:cNvSpPr/>
          <p:nvPr/>
        </p:nvSpPr>
        <p:spPr>
          <a:xfrm>
            <a:off x="1236583" y="3102730"/>
            <a:ext cx="2570949" cy="1119619"/>
          </a:xfrm>
          <a:prstGeom prst="roundRect">
            <a:avLst>
              <a:gd name="adj" fmla="val 5061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0" rIns="9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spcBef>
                <a:spcPts val="3200"/>
              </a:spcBef>
              <a:defRPr/>
            </a:pPr>
            <a:endParaRPr lang="de-DE" sz="1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1261125" y="2235541"/>
            <a:ext cx="3008796" cy="3084369"/>
          </a:xfrm>
          <a:prstGeom prst="roundRect">
            <a:avLst>
              <a:gd name="adj" fmla="val 5061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000" tIns="0" rIns="96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buClrTx/>
              <a:defRPr/>
            </a:pPr>
            <a:r>
              <a:rPr lang="de-DE" sz="1600">
                <a:solidFill>
                  <a:schemeClr val="tx1"/>
                </a:solidFill>
                <a:latin typeface="+mj-lt"/>
              </a:rPr>
              <a:t>Digitalisierung, demografischer Wandel, Dekarbonisierung</a:t>
            </a:r>
          </a:p>
          <a:p>
            <a:pPr>
              <a:buClrTx/>
              <a:defRPr/>
            </a:pPr>
            <a:endParaRPr lang="de-DE" sz="1600">
              <a:solidFill>
                <a:srgbClr val="000000"/>
              </a:solidFill>
              <a:latin typeface="+mj-lt"/>
            </a:endParaRPr>
          </a:p>
          <a:p>
            <a:pPr>
              <a:buClrTx/>
              <a:defRPr/>
            </a:pPr>
            <a:r>
              <a:rPr lang="de-DE" sz="1600">
                <a:solidFill>
                  <a:schemeClr val="tx1"/>
                </a:solidFill>
                <a:latin typeface="+mj-lt"/>
              </a:rPr>
              <a:t>Weiterbildung als wichtiger Baustein, um individuelle Beschäftigungsfähigkeit zu sichern</a:t>
            </a:r>
          </a:p>
          <a:p>
            <a:pPr>
              <a:buClrTx/>
              <a:defRPr/>
            </a:pPr>
            <a:endParaRPr lang="de-DE" sz="1600">
              <a:solidFill>
                <a:srgbClr val="000000"/>
              </a:solidFill>
              <a:latin typeface="+mj-lt"/>
            </a:endParaRPr>
          </a:p>
          <a:p>
            <a:pPr>
              <a:buClrTx/>
              <a:defRPr/>
            </a:pPr>
            <a:r>
              <a:rPr lang="de-DE" sz="1600">
                <a:solidFill>
                  <a:schemeClr val="tx1"/>
                </a:solidFill>
                <a:latin typeface="+mj-lt"/>
              </a:rPr>
              <a:t>Viele einzelne Akteur, die Weiterbildungsbeteiligung z.T. noch zu gering…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BC1D9DF-3E94-41FA-AD7E-8C765F292D6B}"/>
              </a:ext>
            </a:extLst>
          </p:cNvPr>
          <p:cNvGrpSpPr/>
          <p:nvPr/>
        </p:nvGrpSpPr>
        <p:grpSpPr>
          <a:xfrm>
            <a:off x="394608" y="2160415"/>
            <a:ext cx="720000" cy="654548"/>
            <a:chOff x="319182" y="1439798"/>
            <a:chExt cx="540000" cy="490911"/>
          </a:xfrm>
        </p:grpSpPr>
        <p:sp>
          <p:nvSpPr>
            <p:cNvPr id="36" name="Ellipse 35"/>
            <p:cNvSpPr/>
            <p:nvPr/>
          </p:nvSpPr>
          <p:spPr>
            <a:xfrm>
              <a:off x="319182" y="1439798"/>
              <a:ext cx="540000" cy="490911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defRPr/>
              </a:pPr>
              <a:endParaRPr lang="de-DE" sz="2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7" name="Freeform 14"/>
            <p:cNvSpPr>
              <a:spLocks noChangeAspect="1" noEditPoints="1"/>
            </p:cNvSpPr>
            <p:nvPr/>
          </p:nvSpPr>
          <p:spPr bwMode="auto">
            <a:xfrm>
              <a:off x="451578" y="1490503"/>
              <a:ext cx="311106" cy="381015"/>
            </a:xfrm>
            <a:custGeom>
              <a:avLst/>
              <a:gdLst>
                <a:gd name="T0" fmla="*/ 2147483647 w 3532"/>
                <a:gd name="T1" fmla="*/ 2147483647 h 4763"/>
                <a:gd name="T2" fmla="*/ 2147483647 w 3532"/>
                <a:gd name="T3" fmla="*/ 2147483647 h 4763"/>
                <a:gd name="T4" fmla="*/ 2147483647 w 3532"/>
                <a:gd name="T5" fmla="*/ 2147483647 h 4763"/>
                <a:gd name="T6" fmla="*/ 2147483647 w 3532"/>
                <a:gd name="T7" fmla="*/ 2147483647 h 4763"/>
                <a:gd name="T8" fmla="*/ 2147483647 w 3532"/>
                <a:gd name="T9" fmla="*/ 2147483647 h 4763"/>
                <a:gd name="T10" fmla="*/ 2147483647 w 3532"/>
                <a:gd name="T11" fmla="*/ 2147483647 h 4763"/>
                <a:gd name="T12" fmla="*/ 2147483647 w 3532"/>
                <a:gd name="T13" fmla="*/ 2147483647 h 4763"/>
                <a:gd name="T14" fmla="*/ 2147483647 w 3532"/>
                <a:gd name="T15" fmla="*/ 2147483647 h 4763"/>
                <a:gd name="T16" fmla="*/ 2147483647 w 3532"/>
                <a:gd name="T17" fmla="*/ 2147483647 h 4763"/>
                <a:gd name="T18" fmla="*/ 2147483647 w 3532"/>
                <a:gd name="T19" fmla="*/ 2147483647 h 4763"/>
                <a:gd name="T20" fmla="*/ 2147483647 w 3532"/>
                <a:gd name="T21" fmla="*/ 2147483647 h 4763"/>
                <a:gd name="T22" fmla="*/ 2147483647 w 3532"/>
                <a:gd name="T23" fmla="*/ 2147483647 h 4763"/>
                <a:gd name="T24" fmla="*/ 2147483647 w 3532"/>
                <a:gd name="T25" fmla="*/ 2147483647 h 4763"/>
                <a:gd name="T26" fmla="*/ 2147483647 w 3532"/>
                <a:gd name="T27" fmla="*/ 2147483647 h 4763"/>
                <a:gd name="T28" fmla="*/ 2147483647 w 3532"/>
                <a:gd name="T29" fmla="*/ 2147483647 h 4763"/>
                <a:gd name="T30" fmla="*/ 2147483647 w 3532"/>
                <a:gd name="T31" fmla="*/ 2147483647 h 4763"/>
                <a:gd name="T32" fmla="*/ 2147483647 w 3532"/>
                <a:gd name="T33" fmla="*/ 2147483647 h 4763"/>
                <a:gd name="T34" fmla="*/ 2147483647 w 3532"/>
                <a:gd name="T35" fmla="*/ 2147483647 h 4763"/>
                <a:gd name="T36" fmla="*/ 2147483647 w 3532"/>
                <a:gd name="T37" fmla="*/ 2147483647 h 4763"/>
                <a:gd name="T38" fmla="*/ 2147483647 w 3532"/>
                <a:gd name="T39" fmla="*/ 2147483647 h 4763"/>
                <a:gd name="T40" fmla="*/ 2147483647 w 3532"/>
                <a:gd name="T41" fmla="*/ 2147483647 h 4763"/>
                <a:gd name="T42" fmla="*/ 2147483647 w 3532"/>
                <a:gd name="T43" fmla="*/ 2147483647 h 4763"/>
                <a:gd name="T44" fmla="*/ 2147483647 w 3532"/>
                <a:gd name="T45" fmla="*/ 2147483647 h 4763"/>
                <a:gd name="T46" fmla="*/ 2147483647 w 3532"/>
                <a:gd name="T47" fmla="*/ 2147483647 h 4763"/>
                <a:gd name="T48" fmla="*/ 2147483647 w 3532"/>
                <a:gd name="T49" fmla="*/ 2147483647 h 4763"/>
                <a:gd name="T50" fmla="*/ 2147483647 w 3532"/>
                <a:gd name="T51" fmla="*/ 2147483647 h 4763"/>
                <a:gd name="T52" fmla="*/ 2147483647 w 3532"/>
                <a:gd name="T53" fmla="*/ 2147483647 h 4763"/>
                <a:gd name="T54" fmla="*/ 2147483647 w 3532"/>
                <a:gd name="T55" fmla="*/ 2147483647 h 4763"/>
                <a:gd name="T56" fmla="*/ 2147483647 w 3532"/>
                <a:gd name="T57" fmla="*/ 2147483647 h 4763"/>
                <a:gd name="T58" fmla="*/ 2147483647 w 3532"/>
                <a:gd name="T59" fmla="*/ 2147483647 h 4763"/>
                <a:gd name="T60" fmla="*/ 2147483647 w 3532"/>
                <a:gd name="T61" fmla="*/ 2147483647 h 4763"/>
                <a:gd name="T62" fmla="*/ 2147483647 w 3532"/>
                <a:gd name="T63" fmla="*/ 2147483647 h 4763"/>
                <a:gd name="T64" fmla="*/ 2147483647 w 3532"/>
                <a:gd name="T65" fmla="*/ 2147483647 h 4763"/>
                <a:gd name="T66" fmla="*/ 2147483647 w 3532"/>
                <a:gd name="T67" fmla="*/ 2147483647 h 4763"/>
                <a:gd name="T68" fmla="*/ 2147483647 w 3532"/>
                <a:gd name="T69" fmla="*/ 2147483647 h 4763"/>
                <a:gd name="T70" fmla="*/ 2147483647 w 3532"/>
                <a:gd name="T71" fmla="*/ 2147483647 h 4763"/>
                <a:gd name="T72" fmla="*/ 2147483647 w 3532"/>
                <a:gd name="T73" fmla="*/ 2147483647 h 4763"/>
                <a:gd name="T74" fmla="*/ 2147483647 w 3532"/>
                <a:gd name="T75" fmla="*/ 2147483647 h 4763"/>
                <a:gd name="T76" fmla="*/ 2147483647 w 3532"/>
                <a:gd name="T77" fmla="*/ 2147483647 h 4763"/>
                <a:gd name="T78" fmla="*/ 2147483647 w 3532"/>
                <a:gd name="T79" fmla="*/ 2147483647 h 4763"/>
                <a:gd name="T80" fmla="*/ 2147483647 w 3532"/>
                <a:gd name="T81" fmla="*/ 2147483647 h 4763"/>
                <a:gd name="T82" fmla="*/ 2147483647 w 3532"/>
                <a:gd name="T83" fmla="*/ 2147483647 h 4763"/>
                <a:gd name="T84" fmla="*/ 2147483647 w 3532"/>
                <a:gd name="T85" fmla="*/ 2147483647 h 4763"/>
                <a:gd name="T86" fmla="*/ 2147483647 w 3532"/>
                <a:gd name="T87" fmla="*/ 2147483647 h 4763"/>
                <a:gd name="T88" fmla="*/ 2147483647 w 3532"/>
                <a:gd name="T89" fmla="*/ 2147483647 h 4763"/>
                <a:gd name="T90" fmla="*/ 2147483647 w 3532"/>
                <a:gd name="T91" fmla="*/ 2147483647 h 4763"/>
                <a:gd name="T92" fmla="*/ 2147483647 w 3532"/>
                <a:gd name="T93" fmla="*/ 2147483647 h 4763"/>
                <a:gd name="T94" fmla="*/ 2147483647 w 3532"/>
                <a:gd name="T95" fmla="*/ 2147483647 h 4763"/>
                <a:gd name="T96" fmla="*/ 2147483647 w 3532"/>
                <a:gd name="T97" fmla="*/ 2147483647 h 4763"/>
                <a:gd name="T98" fmla="*/ 2147483647 w 3532"/>
                <a:gd name="T99" fmla="*/ 2147483647 h 4763"/>
                <a:gd name="T100" fmla="*/ 2147483647 w 3532"/>
                <a:gd name="T101" fmla="*/ 2147483647 h 4763"/>
                <a:gd name="T102" fmla="*/ 2147483647 w 3532"/>
                <a:gd name="T103" fmla="*/ 2147483647 h 4763"/>
                <a:gd name="T104" fmla="*/ 2147483647 w 3532"/>
                <a:gd name="T105" fmla="*/ 2147483647 h 4763"/>
                <a:gd name="T106" fmla="*/ 2147483647 w 3532"/>
                <a:gd name="T107" fmla="*/ 2147483647 h 4763"/>
                <a:gd name="T108" fmla="*/ 2147483647 w 3532"/>
                <a:gd name="T109" fmla="*/ 2147483647 h 4763"/>
                <a:gd name="T110" fmla="*/ 2147483647 w 3532"/>
                <a:gd name="T111" fmla="*/ 2147483647 h 4763"/>
                <a:gd name="T112" fmla="*/ 2147483647 w 3532"/>
                <a:gd name="T113" fmla="*/ 2147483647 h 4763"/>
                <a:gd name="T114" fmla="*/ 2147483647 w 3532"/>
                <a:gd name="T115" fmla="*/ 2147483647 h 4763"/>
                <a:gd name="T116" fmla="*/ 2147483647 w 3532"/>
                <a:gd name="T117" fmla="*/ 2147483647 h 4763"/>
                <a:gd name="T118" fmla="*/ 2147483647 w 3532"/>
                <a:gd name="T119" fmla="*/ 2147483647 h 4763"/>
                <a:gd name="T120" fmla="*/ 2147483647 w 3532"/>
                <a:gd name="T121" fmla="*/ 2147483647 h 47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32"/>
                <a:gd name="T184" fmla="*/ 0 h 4763"/>
                <a:gd name="T185" fmla="*/ 3532 w 3532"/>
                <a:gd name="T186" fmla="*/ 4763 h 47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32" h="4763">
                  <a:moveTo>
                    <a:pt x="2120" y="453"/>
                  </a:moveTo>
                  <a:lnTo>
                    <a:pt x="2120" y="453"/>
                  </a:lnTo>
                  <a:lnTo>
                    <a:pt x="2155" y="467"/>
                  </a:lnTo>
                  <a:lnTo>
                    <a:pt x="2190" y="481"/>
                  </a:lnTo>
                  <a:lnTo>
                    <a:pt x="2225" y="496"/>
                  </a:lnTo>
                  <a:lnTo>
                    <a:pt x="2258" y="511"/>
                  </a:lnTo>
                  <a:lnTo>
                    <a:pt x="2292" y="528"/>
                  </a:lnTo>
                  <a:lnTo>
                    <a:pt x="2325" y="545"/>
                  </a:lnTo>
                  <a:lnTo>
                    <a:pt x="2357" y="563"/>
                  </a:lnTo>
                  <a:lnTo>
                    <a:pt x="2388" y="581"/>
                  </a:lnTo>
                  <a:lnTo>
                    <a:pt x="2420" y="600"/>
                  </a:lnTo>
                  <a:lnTo>
                    <a:pt x="2451" y="621"/>
                  </a:lnTo>
                  <a:lnTo>
                    <a:pt x="2481" y="641"/>
                  </a:lnTo>
                  <a:lnTo>
                    <a:pt x="2511" y="662"/>
                  </a:lnTo>
                  <a:lnTo>
                    <a:pt x="2540" y="684"/>
                  </a:lnTo>
                  <a:lnTo>
                    <a:pt x="2569" y="706"/>
                  </a:lnTo>
                  <a:lnTo>
                    <a:pt x="2596" y="730"/>
                  </a:lnTo>
                  <a:lnTo>
                    <a:pt x="2624" y="753"/>
                  </a:lnTo>
                  <a:lnTo>
                    <a:pt x="2651" y="777"/>
                  </a:lnTo>
                  <a:lnTo>
                    <a:pt x="2676" y="802"/>
                  </a:lnTo>
                  <a:lnTo>
                    <a:pt x="2702" y="828"/>
                  </a:lnTo>
                  <a:lnTo>
                    <a:pt x="2726" y="854"/>
                  </a:lnTo>
                  <a:lnTo>
                    <a:pt x="2752" y="880"/>
                  </a:lnTo>
                  <a:lnTo>
                    <a:pt x="2774" y="907"/>
                  </a:lnTo>
                  <a:lnTo>
                    <a:pt x="2797" y="935"/>
                  </a:lnTo>
                  <a:lnTo>
                    <a:pt x="2820" y="962"/>
                  </a:lnTo>
                  <a:lnTo>
                    <a:pt x="2842" y="991"/>
                  </a:lnTo>
                  <a:lnTo>
                    <a:pt x="2863" y="1020"/>
                  </a:lnTo>
                  <a:lnTo>
                    <a:pt x="2884" y="1050"/>
                  </a:lnTo>
                  <a:lnTo>
                    <a:pt x="2903" y="1080"/>
                  </a:lnTo>
                  <a:lnTo>
                    <a:pt x="2922" y="1110"/>
                  </a:lnTo>
                  <a:lnTo>
                    <a:pt x="2940" y="1140"/>
                  </a:lnTo>
                  <a:lnTo>
                    <a:pt x="2958" y="1172"/>
                  </a:lnTo>
                  <a:lnTo>
                    <a:pt x="2975" y="1203"/>
                  </a:lnTo>
                  <a:lnTo>
                    <a:pt x="2991" y="1235"/>
                  </a:lnTo>
                  <a:lnTo>
                    <a:pt x="3006" y="1268"/>
                  </a:lnTo>
                  <a:lnTo>
                    <a:pt x="3022" y="1300"/>
                  </a:lnTo>
                  <a:lnTo>
                    <a:pt x="3035" y="1333"/>
                  </a:lnTo>
                  <a:lnTo>
                    <a:pt x="3049" y="1366"/>
                  </a:lnTo>
                  <a:lnTo>
                    <a:pt x="3062" y="1400"/>
                  </a:lnTo>
                  <a:lnTo>
                    <a:pt x="3074" y="1434"/>
                  </a:lnTo>
                  <a:lnTo>
                    <a:pt x="3085" y="1469"/>
                  </a:lnTo>
                  <a:lnTo>
                    <a:pt x="3094" y="1502"/>
                  </a:lnTo>
                  <a:lnTo>
                    <a:pt x="3104" y="1537"/>
                  </a:lnTo>
                  <a:lnTo>
                    <a:pt x="3112" y="1572"/>
                  </a:lnTo>
                  <a:lnTo>
                    <a:pt x="3121" y="1607"/>
                  </a:lnTo>
                  <a:lnTo>
                    <a:pt x="3128" y="1643"/>
                  </a:lnTo>
                  <a:lnTo>
                    <a:pt x="3134" y="1679"/>
                  </a:lnTo>
                  <a:lnTo>
                    <a:pt x="3140" y="1714"/>
                  </a:lnTo>
                  <a:lnTo>
                    <a:pt x="3145" y="1750"/>
                  </a:lnTo>
                  <a:lnTo>
                    <a:pt x="3148" y="1787"/>
                  </a:lnTo>
                  <a:lnTo>
                    <a:pt x="3151" y="1823"/>
                  </a:lnTo>
                  <a:lnTo>
                    <a:pt x="3153" y="1859"/>
                  </a:lnTo>
                  <a:lnTo>
                    <a:pt x="3154" y="1897"/>
                  </a:lnTo>
                  <a:lnTo>
                    <a:pt x="3156" y="1933"/>
                  </a:lnTo>
                  <a:lnTo>
                    <a:pt x="3154" y="1970"/>
                  </a:lnTo>
                  <a:lnTo>
                    <a:pt x="3153" y="2007"/>
                  </a:lnTo>
                  <a:lnTo>
                    <a:pt x="3151" y="2045"/>
                  </a:lnTo>
                  <a:lnTo>
                    <a:pt x="3148" y="2081"/>
                  </a:lnTo>
                  <a:lnTo>
                    <a:pt x="3144" y="2118"/>
                  </a:lnTo>
                  <a:lnTo>
                    <a:pt x="3139" y="2155"/>
                  </a:lnTo>
                  <a:lnTo>
                    <a:pt x="3134" y="2193"/>
                  </a:lnTo>
                  <a:lnTo>
                    <a:pt x="3127" y="2230"/>
                  </a:lnTo>
                  <a:lnTo>
                    <a:pt x="3120" y="2268"/>
                  </a:lnTo>
                  <a:lnTo>
                    <a:pt x="3110" y="2306"/>
                  </a:lnTo>
                  <a:lnTo>
                    <a:pt x="3101" y="2343"/>
                  </a:lnTo>
                  <a:lnTo>
                    <a:pt x="3089" y="2382"/>
                  </a:lnTo>
                  <a:lnTo>
                    <a:pt x="3077" y="2420"/>
                  </a:lnTo>
                  <a:lnTo>
                    <a:pt x="3065" y="2458"/>
                  </a:lnTo>
                  <a:lnTo>
                    <a:pt x="3051" y="2496"/>
                  </a:lnTo>
                  <a:lnTo>
                    <a:pt x="3037" y="2533"/>
                  </a:lnTo>
                  <a:lnTo>
                    <a:pt x="3021" y="2570"/>
                  </a:lnTo>
                  <a:lnTo>
                    <a:pt x="3005" y="2606"/>
                  </a:lnTo>
                  <a:lnTo>
                    <a:pt x="2987" y="2641"/>
                  </a:lnTo>
                  <a:lnTo>
                    <a:pt x="2969" y="2676"/>
                  </a:lnTo>
                  <a:lnTo>
                    <a:pt x="2951" y="2710"/>
                  </a:lnTo>
                  <a:lnTo>
                    <a:pt x="2932" y="2744"/>
                  </a:lnTo>
                  <a:lnTo>
                    <a:pt x="2911" y="2777"/>
                  </a:lnTo>
                  <a:lnTo>
                    <a:pt x="2890" y="2810"/>
                  </a:lnTo>
                  <a:lnTo>
                    <a:pt x="2868" y="2842"/>
                  </a:lnTo>
                  <a:lnTo>
                    <a:pt x="2845" y="2873"/>
                  </a:lnTo>
                  <a:lnTo>
                    <a:pt x="2822" y="2904"/>
                  </a:lnTo>
                  <a:lnTo>
                    <a:pt x="2798" y="2934"/>
                  </a:lnTo>
                  <a:lnTo>
                    <a:pt x="2773" y="2962"/>
                  </a:lnTo>
                  <a:lnTo>
                    <a:pt x="2748" y="2991"/>
                  </a:lnTo>
                  <a:lnTo>
                    <a:pt x="2723" y="3019"/>
                  </a:lnTo>
                  <a:lnTo>
                    <a:pt x="2696" y="3047"/>
                  </a:lnTo>
                  <a:lnTo>
                    <a:pt x="2669" y="3073"/>
                  </a:lnTo>
                  <a:lnTo>
                    <a:pt x="2641" y="3100"/>
                  </a:lnTo>
                  <a:lnTo>
                    <a:pt x="2612" y="3125"/>
                  </a:lnTo>
                  <a:lnTo>
                    <a:pt x="2583" y="3149"/>
                  </a:lnTo>
                  <a:lnTo>
                    <a:pt x="2554" y="3173"/>
                  </a:lnTo>
                  <a:lnTo>
                    <a:pt x="2524" y="3196"/>
                  </a:lnTo>
                  <a:lnTo>
                    <a:pt x="2493" y="3219"/>
                  </a:lnTo>
                  <a:lnTo>
                    <a:pt x="2462" y="3240"/>
                  </a:lnTo>
                  <a:lnTo>
                    <a:pt x="2430" y="3261"/>
                  </a:lnTo>
                  <a:lnTo>
                    <a:pt x="2399" y="3281"/>
                  </a:lnTo>
                  <a:lnTo>
                    <a:pt x="2365" y="3300"/>
                  </a:lnTo>
                  <a:lnTo>
                    <a:pt x="2333" y="3318"/>
                  </a:lnTo>
                  <a:lnTo>
                    <a:pt x="2299" y="3337"/>
                  </a:lnTo>
                  <a:lnTo>
                    <a:pt x="2266" y="3353"/>
                  </a:lnTo>
                  <a:lnTo>
                    <a:pt x="2232" y="3370"/>
                  </a:lnTo>
                  <a:lnTo>
                    <a:pt x="2197" y="3385"/>
                  </a:lnTo>
                  <a:lnTo>
                    <a:pt x="2162" y="3399"/>
                  </a:lnTo>
                  <a:lnTo>
                    <a:pt x="2126" y="3413"/>
                  </a:lnTo>
                  <a:lnTo>
                    <a:pt x="2091" y="3426"/>
                  </a:lnTo>
                  <a:lnTo>
                    <a:pt x="2055" y="3438"/>
                  </a:lnTo>
                  <a:lnTo>
                    <a:pt x="2018" y="3448"/>
                  </a:lnTo>
                  <a:lnTo>
                    <a:pt x="1982" y="3459"/>
                  </a:lnTo>
                  <a:lnTo>
                    <a:pt x="1945" y="3469"/>
                  </a:lnTo>
                  <a:lnTo>
                    <a:pt x="1907" y="3477"/>
                  </a:lnTo>
                  <a:lnTo>
                    <a:pt x="1870" y="3484"/>
                  </a:lnTo>
                  <a:lnTo>
                    <a:pt x="1833" y="3492"/>
                  </a:lnTo>
                  <a:lnTo>
                    <a:pt x="1794" y="3496"/>
                  </a:lnTo>
                  <a:lnTo>
                    <a:pt x="1756" y="3501"/>
                  </a:lnTo>
                  <a:lnTo>
                    <a:pt x="1718" y="3506"/>
                  </a:lnTo>
                  <a:lnTo>
                    <a:pt x="1679" y="3509"/>
                  </a:lnTo>
                  <a:lnTo>
                    <a:pt x="1640" y="3511"/>
                  </a:lnTo>
                  <a:lnTo>
                    <a:pt x="1602" y="3512"/>
                  </a:lnTo>
                  <a:lnTo>
                    <a:pt x="1563" y="3512"/>
                  </a:lnTo>
                  <a:lnTo>
                    <a:pt x="1524" y="3511"/>
                  </a:lnTo>
                  <a:lnTo>
                    <a:pt x="1485" y="3510"/>
                  </a:lnTo>
                  <a:lnTo>
                    <a:pt x="1446" y="3506"/>
                  </a:lnTo>
                  <a:lnTo>
                    <a:pt x="1406" y="3502"/>
                  </a:lnTo>
                  <a:lnTo>
                    <a:pt x="1366" y="3498"/>
                  </a:lnTo>
                  <a:lnTo>
                    <a:pt x="1328" y="3492"/>
                  </a:lnTo>
                  <a:lnTo>
                    <a:pt x="1288" y="3484"/>
                  </a:lnTo>
                  <a:lnTo>
                    <a:pt x="1248" y="3477"/>
                  </a:lnTo>
                  <a:lnTo>
                    <a:pt x="1209" y="3468"/>
                  </a:lnTo>
                  <a:lnTo>
                    <a:pt x="1169" y="3458"/>
                  </a:lnTo>
                  <a:lnTo>
                    <a:pt x="1130" y="3447"/>
                  </a:lnTo>
                  <a:lnTo>
                    <a:pt x="1092" y="3435"/>
                  </a:lnTo>
                  <a:lnTo>
                    <a:pt x="1053" y="3422"/>
                  </a:lnTo>
                  <a:lnTo>
                    <a:pt x="1016" y="3409"/>
                  </a:lnTo>
                  <a:lnTo>
                    <a:pt x="979" y="3393"/>
                  </a:lnTo>
                  <a:lnTo>
                    <a:pt x="942" y="3379"/>
                  </a:lnTo>
                  <a:lnTo>
                    <a:pt x="906" y="3362"/>
                  </a:lnTo>
                  <a:lnTo>
                    <a:pt x="871" y="3345"/>
                  </a:lnTo>
                  <a:lnTo>
                    <a:pt x="836" y="3327"/>
                  </a:lnTo>
                  <a:lnTo>
                    <a:pt x="801" y="3308"/>
                  </a:lnTo>
                  <a:lnTo>
                    <a:pt x="767" y="3288"/>
                  </a:lnTo>
                  <a:lnTo>
                    <a:pt x="735" y="3268"/>
                  </a:lnTo>
                  <a:lnTo>
                    <a:pt x="702" y="3246"/>
                  </a:lnTo>
                  <a:lnTo>
                    <a:pt x="670" y="3225"/>
                  </a:lnTo>
                  <a:lnTo>
                    <a:pt x="639" y="3203"/>
                  </a:lnTo>
                  <a:lnTo>
                    <a:pt x="609" y="3179"/>
                  </a:lnTo>
                  <a:lnTo>
                    <a:pt x="578" y="3155"/>
                  </a:lnTo>
                  <a:lnTo>
                    <a:pt x="550" y="3131"/>
                  </a:lnTo>
                  <a:lnTo>
                    <a:pt x="521" y="3106"/>
                  </a:lnTo>
                  <a:lnTo>
                    <a:pt x="493" y="3079"/>
                  </a:lnTo>
                  <a:lnTo>
                    <a:pt x="465" y="3053"/>
                  </a:lnTo>
                  <a:lnTo>
                    <a:pt x="439" y="3025"/>
                  </a:lnTo>
                  <a:lnTo>
                    <a:pt x="412" y="2997"/>
                  </a:lnTo>
                  <a:lnTo>
                    <a:pt x="387" y="2970"/>
                  </a:lnTo>
                  <a:lnTo>
                    <a:pt x="363" y="2941"/>
                  </a:lnTo>
                  <a:lnTo>
                    <a:pt x="339" y="2911"/>
                  </a:lnTo>
                  <a:lnTo>
                    <a:pt x="316" y="2881"/>
                  </a:lnTo>
                  <a:lnTo>
                    <a:pt x="293" y="2851"/>
                  </a:lnTo>
                  <a:lnTo>
                    <a:pt x="272" y="2819"/>
                  </a:lnTo>
                  <a:lnTo>
                    <a:pt x="251" y="2788"/>
                  </a:lnTo>
                  <a:lnTo>
                    <a:pt x="231" y="2756"/>
                  </a:lnTo>
                  <a:lnTo>
                    <a:pt x="212" y="2723"/>
                  </a:lnTo>
                  <a:lnTo>
                    <a:pt x="194" y="2689"/>
                  </a:lnTo>
                  <a:lnTo>
                    <a:pt x="176" y="2657"/>
                  </a:lnTo>
                  <a:lnTo>
                    <a:pt x="159" y="2622"/>
                  </a:lnTo>
                  <a:lnTo>
                    <a:pt x="142" y="2588"/>
                  </a:lnTo>
                  <a:lnTo>
                    <a:pt x="127" y="2553"/>
                  </a:lnTo>
                  <a:lnTo>
                    <a:pt x="113" y="2519"/>
                  </a:lnTo>
                  <a:lnTo>
                    <a:pt x="99" y="2484"/>
                  </a:lnTo>
                  <a:lnTo>
                    <a:pt x="87" y="2448"/>
                  </a:lnTo>
                  <a:lnTo>
                    <a:pt x="75" y="2412"/>
                  </a:lnTo>
                  <a:lnTo>
                    <a:pt x="63" y="2375"/>
                  </a:lnTo>
                  <a:lnTo>
                    <a:pt x="53" y="2338"/>
                  </a:lnTo>
                  <a:lnTo>
                    <a:pt x="43" y="2301"/>
                  </a:lnTo>
                  <a:lnTo>
                    <a:pt x="35" y="2265"/>
                  </a:lnTo>
                  <a:lnTo>
                    <a:pt x="28" y="2226"/>
                  </a:lnTo>
                  <a:lnTo>
                    <a:pt x="20" y="2189"/>
                  </a:lnTo>
                  <a:lnTo>
                    <a:pt x="14" y="2151"/>
                  </a:lnTo>
                  <a:lnTo>
                    <a:pt x="10" y="2113"/>
                  </a:lnTo>
                  <a:lnTo>
                    <a:pt x="6" y="2075"/>
                  </a:lnTo>
                  <a:lnTo>
                    <a:pt x="4" y="2036"/>
                  </a:lnTo>
                  <a:lnTo>
                    <a:pt x="1" y="1998"/>
                  </a:lnTo>
                  <a:lnTo>
                    <a:pt x="0" y="1958"/>
                  </a:lnTo>
                  <a:lnTo>
                    <a:pt x="0" y="1920"/>
                  </a:lnTo>
                  <a:lnTo>
                    <a:pt x="1" y="1880"/>
                  </a:lnTo>
                  <a:lnTo>
                    <a:pt x="2" y="1841"/>
                  </a:lnTo>
                  <a:lnTo>
                    <a:pt x="6" y="1802"/>
                  </a:lnTo>
                  <a:lnTo>
                    <a:pt x="10" y="1763"/>
                  </a:lnTo>
                  <a:lnTo>
                    <a:pt x="14" y="1724"/>
                  </a:lnTo>
                  <a:lnTo>
                    <a:pt x="20" y="1684"/>
                  </a:lnTo>
                  <a:lnTo>
                    <a:pt x="28" y="1644"/>
                  </a:lnTo>
                  <a:lnTo>
                    <a:pt x="35" y="1605"/>
                  </a:lnTo>
                  <a:lnTo>
                    <a:pt x="44" y="1566"/>
                  </a:lnTo>
                  <a:lnTo>
                    <a:pt x="54" y="1526"/>
                  </a:lnTo>
                  <a:lnTo>
                    <a:pt x="65" y="1489"/>
                  </a:lnTo>
                  <a:lnTo>
                    <a:pt x="76" y="1453"/>
                  </a:lnTo>
                  <a:lnTo>
                    <a:pt x="88" y="1417"/>
                  </a:lnTo>
                  <a:lnTo>
                    <a:pt x="100" y="1382"/>
                  </a:lnTo>
                  <a:lnTo>
                    <a:pt x="113" y="1347"/>
                  </a:lnTo>
                  <a:lnTo>
                    <a:pt x="127" y="1313"/>
                  </a:lnTo>
                  <a:lnTo>
                    <a:pt x="143" y="1280"/>
                  </a:lnTo>
                  <a:lnTo>
                    <a:pt x="159" y="1246"/>
                  </a:lnTo>
                  <a:lnTo>
                    <a:pt x="174" y="1212"/>
                  </a:lnTo>
                  <a:lnTo>
                    <a:pt x="191" y="1181"/>
                  </a:lnTo>
                  <a:lnTo>
                    <a:pt x="209" y="1149"/>
                  </a:lnTo>
                  <a:lnTo>
                    <a:pt x="228" y="1117"/>
                  </a:lnTo>
                  <a:lnTo>
                    <a:pt x="247" y="1086"/>
                  </a:lnTo>
                  <a:lnTo>
                    <a:pt x="267" y="1056"/>
                  </a:lnTo>
                  <a:lnTo>
                    <a:pt x="287" y="1026"/>
                  </a:lnTo>
                  <a:lnTo>
                    <a:pt x="308" y="997"/>
                  </a:lnTo>
                  <a:lnTo>
                    <a:pt x="330" y="968"/>
                  </a:lnTo>
                  <a:lnTo>
                    <a:pt x="352" y="941"/>
                  </a:lnTo>
                  <a:lnTo>
                    <a:pt x="375" y="913"/>
                  </a:lnTo>
                  <a:lnTo>
                    <a:pt x="399" y="886"/>
                  </a:lnTo>
                  <a:lnTo>
                    <a:pt x="422" y="860"/>
                  </a:lnTo>
                  <a:lnTo>
                    <a:pt x="447" y="834"/>
                  </a:lnTo>
                  <a:lnTo>
                    <a:pt x="473" y="808"/>
                  </a:lnTo>
                  <a:lnTo>
                    <a:pt x="498" y="784"/>
                  </a:lnTo>
                  <a:lnTo>
                    <a:pt x="524" y="760"/>
                  </a:lnTo>
                  <a:lnTo>
                    <a:pt x="551" y="736"/>
                  </a:lnTo>
                  <a:lnTo>
                    <a:pt x="578" y="714"/>
                  </a:lnTo>
                  <a:lnTo>
                    <a:pt x="606" y="692"/>
                  </a:lnTo>
                  <a:lnTo>
                    <a:pt x="634" y="670"/>
                  </a:lnTo>
                  <a:lnTo>
                    <a:pt x="663" y="650"/>
                  </a:lnTo>
                  <a:lnTo>
                    <a:pt x="691" y="629"/>
                  </a:lnTo>
                  <a:lnTo>
                    <a:pt x="722" y="610"/>
                  </a:lnTo>
                  <a:lnTo>
                    <a:pt x="752" y="591"/>
                  </a:lnTo>
                  <a:lnTo>
                    <a:pt x="782" y="573"/>
                  </a:lnTo>
                  <a:lnTo>
                    <a:pt x="812" y="556"/>
                  </a:lnTo>
                  <a:lnTo>
                    <a:pt x="843" y="539"/>
                  </a:lnTo>
                  <a:lnTo>
                    <a:pt x="874" y="522"/>
                  </a:lnTo>
                  <a:lnTo>
                    <a:pt x="907" y="506"/>
                  </a:lnTo>
                  <a:lnTo>
                    <a:pt x="939" y="492"/>
                  </a:lnTo>
                  <a:lnTo>
                    <a:pt x="972" y="478"/>
                  </a:lnTo>
                  <a:lnTo>
                    <a:pt x="1004" y="464"/>
                  </a:lnTo>
                  <a:lnTo>
                    <a:pt x="1037" y="452"/>
                  </a:lnTo>
                  <a:lnTo>
                    <a:pt x="1070" y="440"/>
                  </a:lnTo>
                  <a:lnTo>
                    <a:pt x="1104" y="429"/>
                  </a:lnTo>
                  <a:lnTo>
                    <a:pt x="1139" y="419"/>
                  </a:lnTo>
                  <a:lnTo>
                    <a:pt x="1173" y="409"/>
                  </a:lnTo>
                  <a:lnTo>
                    <a:pt x="1207" y="401"/>
                  </a:lnTo>
                  <a:lnTo>
                    <a:pt x="1242" y="393"/>
                  </a:lnTo>
                  <a:lnTo>
                    <a:pt x="1277" y="385"/>
                  </a:lnTo>
                  <a:lnTo>
                    <a:pt x="1312" y="379"/>
                  </a:lnTo>
                  <a:lnTo>
                    <a:pt x="1347" y="373"/>
                  </a:lnTo>
                  <a:lnTo>
                    <a:pt x="1383" y="368"/>
                  </a:lnTo>
                  <a:lnTo>
                    <a:pt x="1419" y="364"/>
                  </a:lnTo>
                  <a:lnTo>
                    <a:pt x="1455" y="361"/>
                  </a:lnTo>
                  <a:lnTo>
                    <a:pt x="1491" y="358"/>
                  </a:lnTo>
                  <a:lnTo>
                    <a:pt x="1527" y="357"/>
                  </a:lnTo>
                  <a:lnTo>
                    <a:pt x="1563" y="356"/>
                  </a:lnTo>
                  <a:lnTo>
                    <a:pt x="1599" y="357"/>
                  </a:lnTo>
                  <a:lnTo>
                    <a:pt x="1636" y="357"/>
                  </a:lnTo>
                  <a:lnTo>
                    <a:pt x="1673" y="360"/>
                  </a:lnTo>
                  <a:lnTo>
                    <a:pt x="1709" y="362"/>
                  </a:lnTo>
                  <a:lnTo>
                    <a:pt x="1746" y="366"/>
                  </a:lnTo>
                  <a:lnTo>
                    <a:pt x="1783" y="370"/>
                  </a:lnTo>
                  <a:lnTo>
                    <a:pt x="1820" y="375"/>
                  </a:lnTo>
                  <a:lnTo>
                    <a:pt x="1934" y="0"/>
                  </a:lnTo>
                  <a:lnTo>
                    <a:pt x="1955" y="2"/>
                  </a:lnTo>
                  <a:lnTo>
                    <a:pt x="1978" y="6"/>
                  </a:lnTo>
                  <a:lnTo>
                    <a:pt x="2004" y="12"/>
                  </a:lnTo>
                  <a:lnTo>
                    <a:pt x="2031" y="18"/>
                  </a:lnTo>
                  <a:lnTo>
                    <a:pt x="2082" y="31"/>
                  </a:lnTo>
                  <a:lnTo>
                    <a:pt x="2130" y="45"/>
                  </a:lnTo>
                  <a:lnTo>
                    <a:pt x="2179" y="60"/>
                  </a:lnTo>
                  <a:lnTo>
                    <a:pt x="2227" y="76"/>
                  </a:lnTo>
                  <a:lnTo>
                    <a:pt x="2274" y="93"/>
                  </a:lnTo>
                  <a:lnTo>
                    <a:pt x="2320" y="112"/>
                  </a:lnTo>
                  <a:lnTo>
                    <a:pt x="2367" y="131"/>
                  </a:lnTo>
                  <a:lnTo>
                    <a:pt x="2411" y="152"/>
                  </a:lnTo>
                  <a:lnTo>
                    <a:pt x="2456" y="173"/>
                  </a:lnTo>
                  <a:lnTo>
                    <a:pt x="2499" y="196"/>
                  </a:lnTo>
                  <a:lnTo>
                    <a:pt x="2542" y="220"/>
                  </a:lnTo>
                  <a:lnTo>
                    <a:pt x="2584" y="244"/>
                  </a:lnTo>
                  <a:lnTo>
                    <a:pt x="2626" y="271"/>
                  </a:lnTo>
                  <a:lnTo>
                    <a:pt x="2667" y="297"/>
                  </a:lnTo>
                  <a:lnTo>
                    <a:pt x="2707" y="325"/>
                  </a:lnTo>
                  <a:lnTo>
                    <a:pt x="2747" y="352"/>
                  </a:lnTo>
                  <a:lnTo>
                    <a:pt x="2784" y="382"/>
                  </a:lnTo>
                  <a:lnTo>
                    <a:pt x="2822" y="413"/>
                  </a:lnTo>
                  <a:lnTo>
                    <a:pt x="2859" y="444"/>
                  </a:lnTo>
                  <a:lnTo>
                    <a:pt x="2895" y="476"/>
                  </a:lnTo>
                  <a:lnTo>
                    <a:pt x="2930" y="509"/>
                  </a:lnTo>
                  <a:lnTo>
                    <a:pt x="2964" y="542"/>
                  </a:lnTo>
                  <a:lnTo>
                    <a:pt x="2997" y="576"/>
                  </a:lnTo>
                  <a:lnTo>
                    <a:pt x="3029" y="612"/>
                  </a:lnTo>
                  <a:lnTo>
                    <a:pt x="3061" y="648"/>
                  </a:lnTo>
                  <a:lnTo>
                    <a:pt x="3092" y="684"/>
                  </a:lnTo>
                  <a:lnTo>
                    <a:pt x="3122" y="722"/>
                  </a:lnTo>
                  <a:lnTo>
                    <a:pt x="3151" y="760"/>
                  </a:lnTo>
                  <a:lnTo>
                    <a:pt x="3178" y="799"/>
                  </a:lnTo>
                  <a:lnTo>
                    <a:pt x="3205" y="838"/>
                  </a:lnTo>
                  <a:lnTo>
                    <a:pt x="3231" y="878"/>
                  </a:lnTo>
                  <a:lnTo>
                    <a:pt x="3255" y="919"/>
                  </a:lnTo>
                  <a:lnTo>
                    <a:pt x="3279" y="960"/>
                  </a:lnTo>
                  <a:lnTo>
                    <a:pt x="3302" y="1002"/>
                  </a:lnTo>
                  <a:lnTo>
                    <a:pt x="3324" y="1044"/>
                  </a:lnTo>
                  <a:lnTo>
                    <a:pt x="3346" y="1087"/>
                  </a:lnTo>
                  <a:lnTo>
                    <a:pt x="3365" y="1131"/>
                  </a:lnTo>
                  <a:lnTo>
                    <a:pt x="3384" y="1174"/>
                  </a:lnTo>
                  <a:lnTo>
                    <a:pt x="3402" y="1218"/>
                  </a:lnTo>
                  <a:lnTo>
                    <a:pt x="3419" y="1264"/>
                  </a:lnTo>
                  <a:lnTo>
                    <a:pt x="3435" y="1309"/>
                  </a:lnTo>
                  <a:lnTo>
                    <a:pt x="3449" y="1354"/>
                  </a:lnTo>
                  <a:lnTo>
                    <a:pt x="3462" y="1401"/>
                  </a:lnTo>
                  <a:lnTo>
                    <a:pt x="3474" y="1447"/>
                  </a:lnTo>
                  <a:lnTo>
                    <a:pt x="3485" y="1494"/>
                  </a:lnTo>
                  <a:lnTo>
                    <a:pt x="3495" y="1541"/>
                  </a:lnTo>
                  <a:lnTo>
                    <a:pt x="3504" y="1589"/>
                  </a:lnTo>
                  <a:lnTo>
                    <a:pt x="3512" y="1637"/>
                  </a:lnTo>
                  <a:lnTo>
                    <a:pt x="3518" y="1685"/>
                  </a:lnTo>
                  <a:lnTo>
                    <a:pt x="3524" y="1733"/>
                  </a:lnTo>
                  <a:lnTo>
                    <a:pt x="3527" y="1781"/>
                  </a:lnTo>
                  <a:lnTo>
                    <a:pt x="3530" y="1831"/>
                  </a:lnTo>
                  <a:lnTo>
                    <a:pt x="3532" y="1880"/>
                  </a:lnTo>
                  <a:lnTo>
                    <a:pt x="3532" y="1928"/>
                  </a:lnTo>
                  <a:lnTo>
                    <a:pt x="3531" y="1977"/>
                  </a:lnTo>
                  <a:lnTo>
                    <a:pt x="3530" y="2028"/>
                  </a:lnTo>
                  <a:lnTo>
                    <a:pt x="3526" y="2077"/>
                  </a:lnTo>
                  <a:lnTo>
                    <a:pt x="3521" y="2127"/>
                  </a:lnTo>
                  <a:lnTo>
                    <a:pt x="3515" y="2177"/>
                  </a:lnTo>
                  <a:lnTo>
                    <a:pt x="3508" y="2226"/>
                  </a:lnTo>
                  <a:lnTo>
                    <a:pt x="3500" y="2277"/>
                  </a:lnTo>
                  <a:lnTo>
                    <a:pt x="3489" y="2326"/>
                  </a:lnTo>
                  <a:lnTo>
                    <a:pt x="3478" y="2377"/>
                  </a:lnTo>
                  <a:lnTo>
                    <a:pt x="3465" y="2426"/>
                  </a:lnTo>
                  <a:lnTo>
                    <a:pt x="3454" y="2467"/>
                  </a:lnTo>
                  <a:lnTo>
                    <a:pt x="3441" y="2508"/>
                  </a:lnTo>
                  <a:lnTo>
                    <a:pt x="3429" y="2549"/>
                  </a:lnTo>
                  <a:lnTo>
                    <a:pt x="3414" y="2588"/>
                  </a:lnTo>
                  <a:lnTo>
                    <a:pt x="3400" y="2627"/>
                  </a:lnTo>
                  <a:lnTo>
                    <a:pt x="3385" y="2665"/>
                  </a:lnTo>
                  <a:lnTo>
                    <a:pt x="3368" y="2704"/>
                  </a:lnTo>
                  <a:lnTo>
                    <a:pt x="3353" y="2741"/>
                  </a:lnTo>
                  <a:lnTo>
                    <a:pt x="3335" y="2777"/>
                  </a:lnTo>
                  <a:lnTo>
                    <a:pt x="3318" y="2813"/>
                  </a:lnTo>
                  <a:lnTo>
                    <a:pt x="3299" y="2849"/>
                  </a:lnTo>
                  <a:lnTo>
                    <a:pt x="3279" y="2884"/>
                  </a:lnTo>
                  <a:lnTo>
                    <a:pt x="3260" y="2919"/>
                  </a:lnTo>
                  <a:lnTo>
                    <a:pt x="3240" y="2953"/>
                  </a:lnTo>
                  <a:lnTo>
                    <a:pt x="3218" y="2986"/>
                  </a:lnTo>
                  <a:lnTo>
                    <a:pt x="3196" y="3019"/>
                  </a:lnTo>
                  <a:lnTo>
                    <a:pt x="3175" y="3051"/>
                  </a:lnTo>
                  <a:lnTo>
                    <a:pt x="3152" y="3084"/>
                  </a:lnTo>
                  <a:lnTo>
                    <a:pt x="3128" y="3114"/>
                  </a:lnTo>
                  <a:lnTo>
                    <a:pt x="3105" y="3145"/>
                  </a:lnTo>
                  <a:lnTo>
                    <a:pt x="3080" y="3175"/>
                  </a:lnTo>
                  <a:lnTo>
                    <a:pt x="3055" y="3204"/>
                  </a:lnTo>
                  <a:lnTo>
                    <a:pt x="3029" y="3233"/>
                  </a:lnTo>
                  <a:lnTo>
                    <a:pt x="3004" y="3261"/>
                  </a:lnTo>
                  <a:lnTo>
                    <a:pt x="2978" y="3288"/>
                  </a:lnTo>
                  <a:lnTo>
                    <a:pt x="2950" y="3316"/>
                  </a:lnTo>
                  <a:lnTo>
                    <a:pt x="2922" y="3341"/>
                  </a:lnTo>
                  <a:lnTo>
                    <a:pt x="2895" y="3368"/>
                  </a:lnTo>
                  <a:lnTo>
                    <a:pt x="2866" y="3393"/>
                  </a:lnTo>
                  <a:lnTo>
                    <a:pt x="2837" y="3417"/>
                  </a:lnTo>
                  <a:lnTo>
                    <a:pt x="2808" y="3441"/>
                  </a:lnTo>
                  <a:lnTo>
                    <a:pt x="2778" y="3464"/>
                  </a:lnTo>
                  <a:lnTo>
                    <a:pt x="2748" y="3487"/>
                  </a:lnTo>
                  <a:lnTo>
                    <a:pt x="2718" y="3509"/>
                  </a:lnTo>
                  <a:lnTo>
                    <a:pt x="2687" y="3530"/>
                  </a:lnTo>
                  <a:lnTo>
                    <a:pt x="2655" y="3552"/>
                  </a:lnTo>
                  <a:lnTo>
                    <a:pt x="2624" y="3571"/>
                  </a:lnTo>
                  <a:lnTo>
                    <a:pt x="2593" y="3591"/>
                  </a:lnTo>
                  <a:lnTo>
                    <a:pt x="2528" y="3629"/>
                  </a:lnTo>
                  <a:lnTo>
                    <a:pt x="2460" y="3662"/>
                  </a:lnTo>
                  <a:lnTo>
                    <a:pt x="2393" y="3695"/>
                  </a:lnTo>
                  <a:lnTo>
                    <a:pt x="2325" y="3724"/>
                  </a:lnTo>
                  <a:lnTo>
                    <a:pt x="2256" y="3751"/>
                  </a:lnTo>
                  <a:lnTo>
                    <a:pt x="2185" y="3776"/>
                  </a:lnTo>
                  <a:lnTo>
                    <a:pt x="2114" y="3797"/>
                  </a:lnTo>
                  <a:lnTo>
                    <a:pt x="2042" y="3816"/>
                  </a:lnTo>
                  <a:lnTo>
                    <a:pt x="1969" y="3832"/>
                  </a:lnTo>
                  <a:lnTo>
                    <a:pt x="1895" y="3845"/>
                  </a:lnTo>
                  <a:lnTo>
                    <a:pt x="1822" y="3856"/>
                  </a:lnTo>
                  <a:lnTo>
                    <a:pt x="1747" y="3865"/>
                  </a:lnTo>
                  <a:lnTo>
                    <a:pt x="1674" y="3869"/>
                  </a:lnTo>
                  <a:lnTo>
                    <a:pt x="1674" y="4071"/>
                  </a:lnTo>
                  <a:lnTo>
                    <a:pt x="1482" y="4071"/>
                  </a:lnTo>
                  <a:lnTo>
                    <a:pt x="1482" y="3871"/>
                  </a:lnTo>
                  <a:lnTo>
                    <a:pt x="1415" y="3867"/>
                  </a:lnTo>
                  <a:lnTo>
                    <a:pt x="1349" y="3860"/>
                  </a:lnTo>
                  <a:lnTo>
                    <a:pt x="1283" y="3851"/>
                  </a:lnTo>
                  <a:lnTo>
                    <a:pt x="1217" y="3840"/>
                  </a:lnTo>
                  <a:lnTo>
                    <a:pt x="1151" y="3827"/>
                  </a:lnTo>
                  <a:lnTo>
                    <a:pt x="1086" y="3813"/>
                  </a:lnTo>
                  <a:lnTo>
                    <a:pt x="1021" y="3795"/>
                  </a:lnTo>
                  <a:lnTo>
                    <a:pt x="957" y="3774"/>
                  </a:lnTo>
                  <a:lnTo>
                    <a:pt x="894" y="3753"/>
                  </a:lnTo>
                  <a:lnTo>
                    <a:pt x="830" y="3727"/>
                  </a:lnTo>
                  <a:lnTo>
                    <a:pt x="767" y="3701"/>
                  </a:lnTo>
                  <a:lnTo>
                    <a:pt x="705" y="3671"/>
                  </a:lnTo>
                  <a:lnTo>
                    <a:pt x="643" y="3640"/>
                  </a:lnTo>
                  <a:lnTo>
                    <a:pt x="583" y="3605"/>
                  </a:lnTo>
                  <a:lnTo>
                    <a:pt x="524" y="3569"/>
                  </a:lnTo>
                  <a:lnTo>
                    <a:pt x="465" y="3530"/>
                  </a:lnTo>
                  <a:lnTo>
                    <a:pt x="575" y="3371"/>
                  </a:lnTo>
                  <a:lnTo>
                    <a:pt x="621" y="3401"/>
                  </a:lnTo>
                  <a:lnTo>
                    <a:pt x="666" y="3430"/>
                  </a:lnTo>
                  <a:lnTo>
                    <a:pt x="713" y="3458"/>
                  </a:lnTo>
                  <a:lnTo>
                    <a:pt x="760" y="3483"/>
                  </a:lnTo>
                  <a:lnTo>
                    <a:pt x="808" y="3507"/>
                  </a:lnTo>
                  <a:lnTo>
                    <a:pt x="856" y="3530"/>
                  </a:lnTo>
                  <a:lnTo>
                    <a:pt x="904" y="3551"/>
                  </a:lnTo>
                  <a:lnTo>
                    <a:pt x="954" y="3570"/>
                  </a:lnTo>
                  <a:lnTo>
                    <a:pt x="1003" y="3587"/>
                  </a:lnTo>
                  <a:lnTo>
                    <a:pt x="1053" y="3604"/>
                  </a:lnTo>
                  <a:lnTo>
                    <a:pt x="1103" y="3618"/>
                  </a:lnTo>
                  <a:lnTo>
                    <a:pt x="1153" y="3631"/>
                  </a:lnTo>
                  <a:lnTo>
                    <a:pt x="1204" y="3642"/>
                  </a:lnTo>
                  <a:lnTo>
                    <a:pt x="1256" y="3653"/>
                  </a:lnTo>
                  <a:lnTo>
                    <a:pt x="1306" y="3661"/>
                  </a:lnTo>
                  <a:lnTo>
                    <a:pt x="1358" y="3667"/>
                  </a:lnTo>
                  <a:lnTo>
                    <a:pt x="1408" y="3673"/>
                  </a:lnTo>
                  <a:lnTo>
                    <a:pt x="1460" y="3677"/>
                  </a:lnTo>
                  <a:lnTo>
                    <a:pt x="1512" y="3679"/>
                  </a:lnTo>
                  <a:lnTo>
                    <a:pt x="1562" y="3681"/>
                  </a:lnTo>
                  <a:lnTo>
                    <a:pt x="1614" y="3679"/>
                  </a:lnTo>
                  <a:lnTo>
                    <a:pt x="1666" y="3678"/>
                  </a:lnTo>
                  <a:lnTo>
                    <a:pt x="1716" y="3674"/>
                  </a:lnTo>
                  <a:lnTo>
                    <a:pt x="1768" y="3670"/>
                  </a:lnTo>
                  <a:lnTo>
                    <a:pt x="1818" y="3664"/>
                  </a:lnTo>
                  <a:lnTo>
                    <a:pt x="1869" y="3655"/>
                  </a:lnTo>
                  <a:lnTo>
                    <a:pt x="1919" y="3647"/>
                  </a:lnTo>
                  <a:lnTo>
                    <a:pt x="1969" y="3636"/>
                  </a:lnTo>
                  <a:lnTo>
                    <a:pt x="2019" y="3624"/>
                  </a:lnTo>
                  <a:lnTo>
                    <a:pt x="2068" y="3611"/>
                  </a:lnTo>
                  <a:lnTo>
                    <a:pt x="2117" y="3595"/>
                  </a:lnTo>
                  <a:lnTo>
                    <a:pt x="2166" y="3579"/>
                  </a:lnTo>
                  <a:lnTo>
                    <a:pt x="2214" y="3561"/>
                  </a:lnTo>
                  <a:lnTo>
                    <a:pt x="2261" y="3542"/>
                  </a:lnTo>
                  <a:lnTo>
                    <a:pt x="2308" y="3523"/>
                  </a:lnTo>
                  <a:lnTo>
                    <a:pt x="2355" y="3501"/>
                  </a:lnTo>
                  <a:lnTo>
                    <a:pt x="2400" y="3477"/>
                  </a:lnTo>
                  <a:lnTo>
                    <a:pt x="2446" y="3453"/>
                  </a:lnTo>
                  <a:lnTo>
                    <a:pt x="2491" y="3428"/>
                  </a:lnTo>
                  <a:lnTo>
                    <a:pt x="2534" y="3400"/>
                  </a:lnTo>
                  <a:lnTo>
                    <a:pt x="2577" y="3373"/>
                  </a:lnTo>
                  <a:lnTo>
                    <a:pt x="2619" y="3343"/>
                  </a:lnTo>
                  <a:lnTo>
                    <a:pt x="2661" y="3312"/>
                  </a:lnTo>
                  <a:lnTo>
                    <a:pt x="2701" y="3280"/>
                  </a:lnTo>
                  <a:lnTo>
                    <a:pt x="2741" y="3246"/>
                  </a:lnTo>
                  <a:lnTo>
                    <a:pt x="2780" y="3211"/>
                  </a:lnTo>
                  <a:lnTo>
                    <a:pt x="2818" y="3175"/>
                  </a:lnTo>
                  <a:lnTo>
                    <a:pt x="2855" y="3138"/>
                  </a:lnTo>
                  <a:lnTo>
                    <a:pt x="2890" y="3100"/>
                  </a:lnTo>
                  <a:lnTo>
                    <a:pt x="2925" y="3060"/>
                  </a:lnTo>
                  <a:lnTo>
                    <a:pt x="2958" y="3019"/>
                  </a:lnTo>
                  <a:lnTo>
                    <a:pt x="2991" y="2977"/>
                  </a:lnTo>
                  <a:lnTo>
                    <a:pt x="3022" y="2934"/>
                  </a:lnTo>
                  <a:lnTo>
                    <a:pt x="3052" y="2888"/>
                  </a:lnTo>
                  <a:lnTo>
                    <a:pt x="3081" y="2842"/>
                  </a:lnTo>
                  <a:lnTo>
                    <a:pt x="3109" y="2795"/>
                  </a:lnTo>
                  <a:lnTo>
                    <a:pt x="3135" y="2747"/>
                  </a:lnTo>
                  <a:lnTo>
                    <a:pt x="3160" y="2698"/>
                  </a:lnTo>
                  <a:lnTo>
                    <a:pt x="3183" y="2647"/>
                  </a:lnTo>
                  <a:lnTo>
                    <a:pt x="3206" y="2596"/>
                  </a:lnTo>
                  <a:lnTo>
                    <a:pt x="3227" y="2543"/>
                  </a:lnTo>
                  <a:lnTo>
                    <a:pt x="3246" y="2489"/>
                  </a:lnTo>
                  <a:lnTo>
                    <a:pt x="3263" y="2433"/>
                  </a:lnTo>
                  <a:lnTo>
                    <a:pt x="3279" y="2377"/>
                  </a:lnTo>
                  <a:lnTo>
                    <a:pt x="3290" y="2335"/>
                  </a:lnTo>
                  <a:lnTo>
                    <a:pt x="3300" y="2292"/>
                  </a:lnTo>
                  <a:lnTo>
                    <a:pt x="3308" y="2250"/>
                  </a:lnTo>
                  <a:lnTo>
                    <a:pt x="3316" y="2208"/>
                  </a:lnTo>
                  <a:lnTo>
                    <a:pt x="3322" y="2167"/>
                  </a:lnTo>
                  <a:lnTo>
                    <a:pt x="3328" y="2125"/>
                  </a:lnTo>
                  <a:lnTo>
                    <a:pt x="3332" y="2083"/>
                  </a:lnTo>
                  <a:lnTo>
                    <a:pt x="3335" y="2041"/>
                  </a:lnTo>
                  <a:lnTo>
                    <a:pt x="3338" y="2000"/>
                  </a:lnTo>
                  <a:lnTo>
                    <a:pt x="3340" y="1958"/>
                  </a:lnTo>
                  <a:lnTo>
                    <a:pt x="3340" y="1917"/>
                  </a:lnTo>
                  <a:lnTo>
                    <a:pt x="3340" y="1876"/>
                  </a:lnTo>
                  <a:lnTo>
                    <a:pt x="3337" y="1835"/>
                  </a:lnTo>
                  <a:lnTo>
                    <a:pt x="3335" y="1795"/>
                  </a:lnTo>
                  <a:lnTo>
                    <a:pt x="3332" y="1754"/>
                  </a:lnTo>
                  <a:lnTo>
                    <a:pt x="3328" y="1713"/>
                  </a:lnTo>
                  <a:lnTo>
                    <a:pt x="3323" y="1672"/>
                  </a:lnTo>
                  <a:lnTo>
                    <a:pt x="3316" y="1632"/>
                  </a:lnTo>
                  <a:lnTo>
                    <a:pt x="3310" y="1592"/>
                  </a:lnTo>
                  <a:lnTo>
                    <a:pt x="3301" y="1553"/>
                  </a:lnTo>
                  <a:lnTo>
                    <a:pt x="3291" y="1513"/>
                  </a:lnTo>
                  <a:lnTo>
                    <a:pt x="3282" y="1475"/>
                  </a:lnTo>
                  <a:lnTo>
                    <a:pt x="3271" y="1435"/>
                  </a:lnTo>
                  <a:lnTo>
                    <a:pt x="3260" y="1396"/>
                  </a:lnTo>
                  <a:lnTo>
                    <a:pt x="3248" y="1358"/>
                  </a:lnTo>
                  <a:lnTo>
                    <a:pt x="3234" y="1321"/>
                  </a:lnTo>
                  <a:lnTo>
                    <a:pt x="3221" y="1283"/>
                  </a:lnTo>
                  <a:lnTo>
                    <a:pt x="3205" y="1246"/>
                  </a:lnTo>
                  <a:lnTo>
                    <a:pt x="3189" y="1209"/>
                  </a:lnTo>
                  <a:lnTo>
                    <a:pt x="3172" y="1173"/>
                  </a:lnTo>
                  <a:lnTo>
                    <a:pt x="3156" y="1137"/>
                  </a:lnTo>
                  <a:lnTo>
                    <a:pt x="3138" y="1101"/>
                  </a:lnTo>
                  <a:lnTo>
                    <a:pt x="3118" y="1066"/>
                  </a:lnTo>
                  <a:lnTo>
                    <a:pt x="3098" y="1031"/>
                  </a:lnTo>
                  <a:lnTo>
                    <a:pt x="3077" y="996"/>
                  </a:lnTo>
                  <a:lnTo>
                    <a:pt x="3057" y="962"/>
                  </a:lnTo>
                  <a:lnTo>
                    <a:pt x="3034" y="930"/>
                  </a:lnTo>
                  <a:lnTo>
                    <a:pt x="3011" y="896"/>
                  </a:lnTo>
                  <a:lnTo>
                    <a:pt x="2988" y="864"/>
                  </a:lnTo>
                  <a:lnTo>
                    <a:pt x="2963" y="832"/>
                  </a:lnTo>
                  <a:lnTo>
                    <a:pt x="2939" y="801"/>
                  </a:lnTo>
                  <a:lnTo>
                    <a:pt x="2913" y="770"/>
                  </a:lnTo>
                  <a:lnTo>
                    <a:pt x="2886" y="740"/>
                  </a:lnTo>
                  <a:lnTo>
                    <a:pt x="2859" y="711"/>
                  </a:lnTo>
                  <a:lnTo>
                    <a:pt x="2831" y="682"/>
                  </a:lnTo>
                  <a:lnTo>
                    <a:pt x="2803" y="653"/>
                  </a:lnTo>
                  <a:lnTo>
                    <a:pt x="2773" y="625"/>
                  </a:lnTo>
                  <a:lnTo>
                    <a:pt x="2743" y="599"/>
                  </a:lnTo>
                  <a:lnTo>
                    <a:pt x="2713" y="573"/>
                  </a:lnTo>
                  <a:lnTo>
                    <a:pt x="2682" y="546"/>
                  </a:lnTo>
                  <a:lnTo>
                    <a:pt x="2651" y="521"/>
                  </a:lnTo>
                  <a:lnTo>
                    <a:pt x="2618" y="497"/>
                  </a:lnTo>
                  <a:lnTo>
                    <a:pt x="2584" y="474"/>
                  </a:lnTo>
                  <a:lnTo>
                    <a:pt x="2551" y="451"/>
                  </a:lnTo>
                  <a:lnTo>
                    <a:pt x="2516" y="428"/>
                  </a:lnTo>
                  <a:lnTo>
                    <a:pt x="2481" y="407"/>
                  </a:lnTo>
                  <a:lnTo>
                    <a:pt x="2446" y="386"/>
                  </a:lnTo>
                  <a:lnTo>
                    <a:pt x="2410" y="367"/>
                  </a:lnTo>
                  <a:lnTo>
                    <a:pt x="2373" y="348"/>
                  </a:lnTo>
                  <a:lnTo>
                    <a:pt x="2335" y="328"/>
                  </a:lnTo>
                  <a:lnTo>
                    <a:pt x="2298" y="312"/>
                  </a:lnTo>
                  <a:lnTo>
                    <a:pt x="2260" y="295"/>
                  </a:lnTo>
                  <a:lnTo>
                    <a:pt x="2221" y="279"/>
                  </a:lnTo>
                  <a:lnTo>
                    <a:pt x="2181" y="265"/>
                  </a:lnTo>
                  <a:lnTo>
                    <a:pt x="2120" y="453"/>
                  </a:lnTo>
                  <a:close/>
                  <a:moveTo>
                    <a:pt x="1936" y="597"/>
                  </a:moveTo>
                  <a:lnTo>
                    <a:pt x="1936" y="597"/>
                  </a:lnTo>
                  <a:lnTo>
                    <a:pt x="1901" y="588"/>
                  </a:lnTo>
                  <a:lnTo>
                    <a:pt x="1866" y="580"/>
                  </a:lnTo>
                  <a:lnTo>
                    <a:pt x="1832" y="573"/>
                  </a:lnTo>
                  <a:lnTo>
                    <a:pt x="1798" y="567"/>
                  </a:lnTo>
                  <a:lnTo>
                    <a:pt x="1763" y="562"/>
                  </a:lnTo>
                  <a:lnTo>
                    <a:pt x="1728" y="557"/>
                  </a:lnTo>
                  <a:lnTo>
                    <a:pt x="1693" y="554"/>
                  </a:lnTo>
                  <a:lnTo>
                    <a:pt x="1660" y="552"/>
                  </a:lnTo>
                  <a:lnTo>
                    <a:pt x="1625" y="550"/>
                  </a:lnTo>
                  <a:lnTo>
                    <a:pt x="1590" y="550"/>
                  </a:lnTo>
                  <a:lnTo>
                    <a:pt x="1556" y="550"/>
                  </a:lnTo>
                  <a:lnTo>
                    <a:pt x="1522" y="550"/>
                  </a:lnTo>
                  <a:lnTo>
                    <a:pt x="1488" y="552"/>
                  </a:lnTo>
                  <a:lnTo>
                    <a:pt x="1454" y="554"/>
                  </a:lnTo>
                  <a:lnTo>
                    <a:pt x="1420" y="558"/>
                  </a:lnTo>
                  <a:lnTo>
                    <a:pt x="1387" y="562"/>
                  </a:lnTo>
                  <a:lnTo>
                    <a:pt x="1354" y="568"/>
                  </a:lnTo>
                  <a:lnTo>
                    <a:pt x="1320" y="573"/>
                  </a:lnTo>
                  <a:lnTo>
                    <a:pt x="1288" y="580"/>
                  </a:lnTo>
                  <a:lnTo>
                    <a:pt x="1256" y="587"/>
                  </a:lnTo>
                  <a:lnTo>
                    <a:pt x="1223" y="595"/>
                  </a:lnTo>
                  <a:lnTo>
                    <a:pt x="1191" y="604"/>
                  </a:lnTo>
                  <a:lnTo>
                    <a:pt x="1158" y="615"/>
                  </a:lnTo>
                  <a:lnTo>
                    <a:pt x="1127" y="624"/>
                  </a:lnTo>
                  <a:lnTo>
                    <a:pt x="1096" y="636"/>
                  </a:lnTo>
                  <a:lnTo>
                    <a:pt x="1064" y="648"/>
                  </a:lnTo>
                  <a:lnTo>
                    <a:pt x="1034" y="660"/>
                  </a:lnTo>
                  <a:lnTo>
                    <a:pt x="1003" y="674"/>
                  </a:lnTo>
                  <a:lnTo>
                    <a:pt x="973" y="688"/>
                  </a:lnTo>
                  <a:lnTo>
                    <a:pt x="944" y="704"/>
                  </a:lnTo>
                  <a:lnTo>
                    <a:pt x="914" y="718"/>
                  </a:lnTo>
                  <a:lnTo>
                    <a:pt x="885" y="735"/>
                  </a:lnTo>
                  <a:lnTo>
                    <a:pt x="856" y="752"/>
                  </a:lnTo>
                  <a:lnTo>
                    <a:pt x="829" y="770"/>
                  </a:lnTo>
                  <a:lnTo>
                    <a:pt x="801" y="788"/>
                  </a:lnTo>
                  <a:lnTo>
                    <a:pt x="773" y="807"/>
                  </a:lnTo>
                  <a:lnTo>
                    <a:pt x="747" y="826"/>
                  </a:lnTo>
                  <a:lnTo>
                    <a:pt x="720" y="847"/>
                  </a:lnTo>
                  <a:lnTo>
                    <a:pt x="694" y="867"/>
                  </a:lnTo>
                  <a:lnTo>
                    <a:pt x="669" y="889"/>
                  </a:lnTo>
                  <a:lnTo>
                    <a:pt x="643" y="912"/>
                  </a:lnTo>
                  <a:lnTo>
                    <a:pt x="619" y="935"/>
                  </a:lnTo>
                  <a:lnTo>
                    <a:pt x="595" y="957"/>
                  </a:lnTo>
                  <a:lnTo>
                    <a:pt x="572" y="981"/>
                  </a:lnTo>
                  <a:lnTo>
                    <a:pt x="550" y="1006"/>
                  </a:lnTo>
                  <a:lnTo>
                    <a:pt x="527" y="1031"/>
                  </a:lnTo>
                  <a:lnTo>
                    <a:pt x="506" y="1057"/>
                  </a:lnTo>
                  <a:lnTo>
                    <a:pt x="485" y="1084"/>
                  </a:lnTo>
                  <a:lnTo>
                    <a:pt x="464" y="1110"/>
                  </a:lnTo>
                  <a:lnTo>
                    <a:pt x="445" y="1138"/>
                  </a:lnTo>
                  <a:lnTo>
                    <a:pt x="426" y="1165"/>
                  </a:lnTo>
                  <a:lnTo>
                    <a:pt x="406" y="1194"/>
                  </a:lnTo>
                  <a:lnTo>
                    <a:pt x="388" y="1223"/>
                  </a:lnTo>
                  <a:lnTo>
                    <a:pt x="372" y="1253"/>
                  </a:lnTo>
                  <a:lnTo>
                    <a:pt x="355" y="1283"/>
                  </a:lnTo>
                  <a:lnTo>
                    <a:pt x="339" y="1313"/>
                  </a:lnTo>
                  <a:lnTo>
                    <a:pt x="325" y="1345"/>
                  </a:lnTo>
                  <a:lnTo>
                    <a:pt x="310" y="1376"/>
                  </a:lnTo>
                  <a:lnTo>
                    <a:pt x="297" y="1408"/>
                  </a:lnTo>
                  <a:lnTo>
                    <a:pt x="284" y="1441"/>
                  </a:lnTo>
                  <a:lnTo>
                    <a:pt x="272" y="1473"/>
                  </a:lnTo>
                  <a:lnTo>
                    <a:pt x="260" y="1507"/>
                  </a:lnTo>
                  <a:lnTo>
                    <a:pt x="250" y="1542"/>
                  </a:lnTo>
                  <a:lnTo>
                    <a:pt x="241" y="1576"/>
                  </a:lnTo>
                  <a:lnTo>
                    <a:pt x="231" y="1611"/>
                  </a:lnTo>
                  <a:lnTo>
                    <a:pt x="224" y="1645"/>
                  </a:lnTo>
                  <a:lnTo>
                    <a:pt x="216" y="1680"/>
                  </a:lnTo>
                  <a:lnTo>
                    <a:pt x="210" y="1714"/>
                  </a:lnTo>
                  <a:lnTo>
                    <a:pt x="206" y="1749"/>
                  </a:lnTo>
                  <a:lnTo>
                    <a:pt x="201" y="1784"/>
                  </a:lnTo>
                  <a:lnTo>
                    <a:pt x="197" y="1819"/>
                  </a:lnTo>
                  <a:lnTo>
                    <a:pt x="195" y="1852"/>
                  </a:lnTo>
                  <a:lnTo>
                    <a:pt x="194" y="1887"/>
                  </a:lnTo>
                  <a:lnTo>
                    <a:pt x="192" y="1921"/>
                  </a:lnTo>
                  <a:lnTo>
                    <a:pt x="192" y="1956"/>
                  </a:lnTo>
                  <a:lnTo>
                    <a:pt x="194" y="1989"/>
                  </a:lnTo>
                  <a:lnTo>
                    <a:pt x="195" y="2024"/>
                  </a:lnTo>
                  <a:lnTo>
                    <a:pt x="198" y="2058"/>
                  </a:lnTo>
                  <a:lnTo>
                    <a:pt x="201" y="2092"/>
                  </a:lnTo>
                  <a:lnTo>
                    <a:pt x="206" y="2124"/>
                  </a:lnTo>
                  <a:lnTo>
                    <a:pt x="210" y="2158"/>
                  </a:lnTo>
                  <a:lnTo>
                    <a:pt x="216" y="2191"/>
                  </a:lnTo>
                  <a:lnTo>
                    <a:pt x="224" y="2224"/>
                  </a:lnTo>
                  <a:lnTo>
                    <a:pt x="231" y="2256"/>
                  </a:lnTo>
                  <a:lnTo>
                    <a:pt x="239" y="2289"/>
                  </a:lnTo>
                  <a:lnTo>
                    <a:pt x="248" y="2321"/>
                  </a:lnTo>
                  <a:lnTo>
                    <a:pt x="257" y="2354"/>
                  </a:lnTo>
                  <a:lnTo>
                    <a:pt x="268" y="2385"/>
                  </a:lnTo>
                  <a:lnTo>
                    <a:pt x="279" y="2416"/>
                  </a:lnTo>
                  <a:lnTo>
                    <a:pt x="291" y="2448"/>
                  </a:lnTo>
                  <a:lnTo>
                    <a:pt x="304" y="2478"/>
                  </a:lnTo>
                  <a:lnTo>
                    <a:pt x="317" y="2509"/>
                  </a:lnTo>
                  <a:lnTo>
                    <a:pt x="332" y="2539"/>
                  </a:lnTo>
                  <a:lnTo>
                    <a:pt x="346" y="2568"/>
                  </a:lnTo>
                  <a:lnTo>
                    <a:pt x="362" y="2598"/>
                  </a:lnTo>
                  <a:lnTo>
                    <a:pt x="379" y="2627"/>
                  </a:lnTo>
                  <a:lnTo>
                    <a:pt x="396" y="2656"/>
                  </a:lnTo>
                  <a:lnTo>
                    <a:pt x="412" y="2683"/>
                  </a:lnTo>
                  <a:lnTo>
                    <a:pt x="432" y="2711"/>
                  </a:lnTo>
                  <a:lnTo>
                    <a:pt x="450" y="2739"/>
                  </a:lnTo>
                  <a:lnTo>
                    <a:pt x="470" y="2765"/>
                  </a:lnTo>
                  <a:lnTo>
                    <a:pt x="491" y="2792"/>
                  </a:lnTo>
                  <a:lnTo>
                    <a:pt x="511" y="2818"/>
                  </a:lnTo>
                  <a:lnTo>
                    <a:pt x="533" y="2843"/>
                  </a:lnTo>
                  <a:lnTo>
                    <a:pt x="554" y="2867"/>
                  </a:lnTo>
                  <a:lnTo>
                    <a:pt x="577" y="2893"/>
                  </a:lnTo>
                  <a:lnTo>
                    <a:pt x="601" y="2917"/>
                  </a:lnTo>
                  <a:lnTo>
                    <a:pt x="625" y="2940"/>
                  </a:lnTo>
                  <a:lnTo>
                    <a:pt x="649" y="2962"/>
                  </a:lnTo>
                  <a:lnTo>
                    <a:pt x="675" y="2984"/>
                  </a:lnTo>
                  <a:lnTo>
                    <a:pt x="700" y="3006"/>
                  </a:lnTo>
                  <a:lnTo>
                    <a:pt x="726" y="3027"/>
                  </a:lnTo>
                  <a:lnTo>
                    <a:pt x="754" y="3048"/>
                  </a:lnTo>
                  <a:lnTo>
                    <a:pt x="780" y="3067"/>
                  </a:lnTo>
                  <a:lnTo>
                    <a:pt x="809" y="3086"/>
                  </a:lnTo>
                  <a:lnTo>
                    <a:pt x="837" y="3106"/>
                  </a:lnTo>
                  <a:lnTo>
                    <a:pt x="867" y="3124"/>
                  </a:lnTo>
                  <a:lnTo>
                    <a:pt x="896" y="3140"/>
                  </a:lnTo>
                  <a:lnTo>
                    <a:pt x="926" y="3157"/>
                  </a:lnTo>
                  <a:lnTo>
                    <a:pt x="957" y="3173"/>
                  </a:lnTo>
                  <a:lnTo>
                    <a:pt x="989" y="3187"/>
                  </a:lnTo>
                  <a:lnTo>
                    <a:pt x="1020" y="3202"/>
                  </a:lnTo>
                  <a:lnTo>
                    <a:pt x="1052" y="3215"/>
                  </a:lnTo>
                  <a:lnTo>
                    <a:pt x="1085" y="3228"/>
                  </a:lnTo>
                  <a:lnTo>
                    <a:pt x="1117" y="3240"/>
                  </a:lnTo>
                  <a:lnTo>
                    <a:pt x="1151" y="3252"/>
                  </a:lnTo>
                  <a:lnTo>
                    <a:pt x="1185" y="3262"/>
                  </a:lnTo>
                  <a:lnTo>
                    <a:pt x="1219" y="3272"/>
                  </a:lnTo>
                  <a:lnTo>
                    <a:pt x="1254" y="3281"/>
                  </a:lnTo>
                  <a:lnTo>
                    <a:pt x="1288" y="3288"/>
                  </a:lnTo>
                  <a:lnTo>
                    <a:pt x="1323" y="3296"/>
                  </a:lnTo>
                  <a:lnTo>
                    <a:pt x="1358" y="3302"/>
                  </a:lnTo>
                  <a:lnTo>
                    <a:pt x="1393" y="3306"/>
                  </a:lnTo>
                  <a:lnTo>
                    <a:pt x="1427" y="3311"/>
                  </a:lnTo>
                  <a:lnTo>
                    <a:pt x="1461" y="3315"/>
                  </a:lnTo>
                  <a:lnTo>
                    <a:pt x="1496" y="3317"/>
                  </a:lnTo>
                  <a:lnTo>
                    <a:pt x="1531" y="3318"/>
                  </a:lnTo>
                  <a:lnTo>
                    <a:pt x="1565" y="3320"/>
                  </a:lnTo>
                  <a:lnTo>
                    <a:pt x="1599" y="3320"/>
                  </a:lnTo>
                  <a:lnTo>
                    <a:pt x="1633" y="3318"/>
                  </a:lnTo>
                  <a:lnTo>
                    <a:pt x="1667" y="3316"/>
                  </a:lnTo>
                  <a:lnTo>
                    <a:pt x="1700" y="3314"/>
                  </a:lnTo>
                  <a:lnTo>
                    <a:pt x="1734" y="3310"/>
                  </a:lnTo>
                  <a:lnTo>
                    <a:pt x="1768" y="3306"/>
                  </a:lnTo>
                  <a:lnTo>
                    <a:pt x="1801" y="3302"/>
                  </a:lnTo>
                  <a:lnTo>
                    <a:pt x="1834" y="3296"/>
                  </a:lnTo>
                  <a:lnTo>
                    <a:pt x="1868" y="3288"/>
                  </a:lnTo>
                  <a:lnTo>
                    <a:pt x="1900" y="3281"/>
                  </a:lnTo>
                  <a:lnTo>
                    <a:pt x="1933" y="3273"/>
                  </a:lnTo>
                  <a:lnTo>
                    <a:pt x="1965" y="3264"/>
                  </a:lnTo>
                  <a:lnTo>
                    <a:pt x="1996" y="3255"/>
                  </a:lnTo>
                  <a:lnTo>
                    <a:pt x="2029" y="3244"/>
                  </a:lnTo>
                  <a:lnTo>
                    <a:pt x="2060" y="3233"/>
                  </a:lnTo>
                  <a:lnTo>
                    <a:pt x="2090" y="3221"/>
                  </a:lnTo>
                  <a:lnTo>
                    <a:pt x="2121" y="3208"/>
                  </a:lnTo>
                  <a:lnTo>
                    <a:pt x="2151" y="3195"/>
                  </a:lnTo>
                  <a:lnTo>
                    <a:pt x="2181" y="3180"/>
                  </a:lnTo>
                  <a:lnTo>
                    <a:pt x="2212" y="3166"/>
                  </a:lnTo>
                  <a:lnTo>
                    <a:pt x="2240" y="3150"/>
                  </a:lnTo>
                  <a:lnTo>
                    <a:pt x="2269" y="3133"/>
                  </a:lnTo>
                  <a:lnTo>
                    <a:pt x="2298" y="3116"/>
                  </a:lnTo>
                  <a:lnTo>
                    <a:pt x="2327" y="3100"/>
                  </a:lnTo>
                  <a:lnTo>
                    <a:pt x="2355" y="3080"/>
                  </a:lnTo>
                  <a:lnTo>
                    <a:pt x="2381" y="3062"/>
                  </a:lnTo>
                  <a:lnTo>
                    <a:pt x="2409" y="3042"/>
                  </a:lnTo>
                  <a:lnTo>
                    <a:pt x="2435" y="3021"/>
                  </a:lnTo>
                  <a:lnTo>
                    <a:pt x="2460" y="3001"/>
                  </a:lnTo>
                  <a:lnTo>
                    <a:pt x="2486" y="2979"/>
                  </a:lnTo>
                  <a:lnTo>
                    <a:pt x="2511" y="2958"/>
                  </a:lnTo>
                  <a:lnTo>
                    <a:pt x="2535" y="2935"/>
                  </a:lnTo>
                  <a:lnTo>
                    <a:pt x="2559" y="2911"/>
                  </a:lnTo>
                  <a:lnTo>
                    <a:pt x="2583" y="2887"/>
                  </a:lnTo>
                  <a:lnTo>
                    <a:pt x="2606" y="2863"/>
                  </a:lnTo>
                  <a:lnTo>
                    <a:pt x="2628" y="2837"/>
                  </a:lnTo>
                  <a:lnTo>
                    <a:pt x="2649" y="2812"/>
                  </a:lnTo>
                  <a:lnTo>
                    <a:pt x="2671" y="2786"/>
                  </a:lnTo>
                  <a:lnTo>
                    <a:pt x="2691" y="2758"/>
                  </a:lnTo>
                  <a:lnTo>
                    <a:pt x="2711" y="2730"/>
                  </a:lnTo>
                  <a:lnTo>
                    <a:pt x="2730" y="2703"/>
                  </a:lnTo>
                  <a:lnTo>
                    <a:pt x="2748" y="2674"/>
                  </a:lnTo>
                  <a:lnTo>
                    <a:pt x="2766" y="2645"/>
                  </a:lnTo>
                  <a:lnTo>
                    <a:pt x="2783" y="2616"/>
                  </a:lnTo>
                  <a:lnTo>
                    <a:pt x="2800" y="2586"/>
                  </a:lnTo>
                  <a:lnTo>
                    <a:pt x="2815" y="2555"/>
                  </a:lnTo>
                  <a:lnTo>
                    <a:pt x="2831" y="2523"/>
                  </a:lnTo>
                  <a:lnTo>
                    <a:pt x="2845" y="2492"/>
                  </a:lnTo>
                  <a:lnTo>
                    <a:pt x="2859" y="2460"/>
                  </a:lnTo>
                  <a:lnTo>
                    <a:pt x="2872" y="2427"/>
                  </a:lnTo>
                  <a:lnTo>
                    <a:pt x="2884" y="2395"/>
                  </a:lnTo>
                  <a:lnTo>
                    <a:pt x="2895" y="2361"/>
                  </a:lnTo>
                  <a:lnTo>
                    <a:pt x="2905" y="2327"/>
                  </a:lnTo>
                  <a:lnTo>
                    <a:pt x="2915" y="2292"/>
                  </a:lnTo>
                  <a:lnTo>
                    <a:pt x="2923" y="2258"/>
                  </a:lnTo>
                  <a:lnTo>
                    <a:pt x="2932" y="2224"/>
                  </a:lnTo>
                  <a:lnTo>
                    <a:pt x="2939" y="2189"/>
                  </a:lnTo>
                  <a:lnTo>
                    <a:pt x="2945" y="2154"/>
                  </a:lnTo>
                  <a:lnTo>
                    <a:pt x="2950" y="2119"/>
                  </a:lnTo>
                  <a:lnTo>
                    <a:pt x="2955" y="2084"/>
                  </a:lnTo>
                  <a:lnTo>
                    <a:pt x="2957" y="2051"/>
                  </a:lnTo>
                  <a:lnTo>
                    <a:pt x="2960" y="2016"/>
                  </a:lnTo>
                  <a:lnTo>
                    <a:pt x="2962" y="1981"/>
                  </a:lnTo>
                  <a:lnTo>
                    <a:pt x="2962" y="1947"/>
                  </a:lnTo>
                  <a:lnTo>
                    <a:pt x="2962" y="1912"/>
                  </a:lnTo>
                  <a:lnTo>
                    <a:pt x="2962" y="1879"/>
                  </a:lnTo>
                  <a:lnTo>
                    <a:pt x="2960" y="1845"/>
                  </a:lnTo>
                  <a:lnTo>
                    <a:pt x="2957" y="1811"/>
                  </a:lnTo>
                  <a:lnTo>
                    <a:pt x="2954" y="1778"/>
                  </a:lnTo>
                  <a:lnTo>
                    <a:pt x="2950" y="1744"/>
                  </a:lnTo>
                  <a:lnTo>
                    <a:pt x="2944" y="1710"/>
                  </a:lnTo>
                  <a:lnTo>
                    <a:pt x="2939" y="1678"/>
                  </a:lnTo>
                  <a:lnTo>
                    <a:pt x="2932" y="1644"/>
                  </a:lnTo>
                  <a:lnTo>
                    <a:pt x="2925" y="1612"/>
                  </a:lnTo>
                  <a:lnTo>
                    <a:pt x="2916" y="1579"/>
                  </a:lnTo>
                  <a:lnTo>
                    <a:pt x="2907" y="1547"/>
                  </a:lnTo>
                  <a:lnTo>
                    <a:pt x="2897" y="1516"/>
                  </a:lnTo>
                  <a:lnTo>
                    <a:pt x="2887" y="1483"/>
                  </a:lnTo>
                  <a:lnTo>
                    <a:pt x="2875" y="1452"/>
                  </a:lnTo>
                  <a:lnTo>
                    <a:pt x="2863" y="1422"/>
                  </a:lnTo>
                  <a:lnTo>
                    <a:pt x="2851" y="1390"/>
                  </a:lnTo>
                  <a:lnTo>
                    <a:pt x="2838" y="1360"/>
                  </a:lnTo>
                  <a:lnTo>
                    <a:pt x="2824" y="1330"/>
                  </a:lnTo>
                  <a:lnTo>
                    <a:pt x="2808" y="1300"/>
                  </a:lnTo>
                  <a:lnTo>
                    <a:pt x="2792" y="1271"/>
                  </a:lnTo>
                  <a:lnTo>
                    <a:pt x="2777" y="1241"/>
                  </a:lnTo>
                  <a:lnTo>
                    <a:pt x="2760" y="1214"/>
                  </a:lnTo>
                  <a:lnTo>
                    <a:pt x="2742" y="1185"/>
                  </a:lnTo>
                  <a:lnTo>
                    <a:pt x="2724" y="1157"/>
                  </a:lnTo>
                  <a:lnTo>
                    <a:pt x="2705" y="1131"/>
                  </a:lnTo>
                  <a:lnTo>
                    <a:pt x="2685" y="1103"/>
                  </a:lnTo>
                  <a:lnTo>
                    <a:pt x="2665" y="1076"/>
                  </a:lnTo>
                  <a:lnTo>
                    <a:pt x="2644" y="1051"/>
                  </a:lnTo>
                  <a:lnTo>
                    <a:pt x="2623" y="1026"/>
                  </a:lnTo>
                  <a:lnTo>
                    <a:pt x="2600" y="1001"/>
                  </a:lnTo>
                  <a:lnTo>
                    <a:pt x="2577" y="977"/>
                  </a:lnTo>
                  <a:lnTo>
                    <a:pt x="2554" y="953"/>
                  </a:lnTo>
                  <a:lnTo>
                    <a:pt x="2530" y="929"/>
                  </a:lnTo>
                  <a:lnTo>
                    <a:pt x="2506" y="906"/>
                  </a:lnTo>
                  <a:lnTo>
                    <a:pt x="2481" y="884"/>
                  </a:lnTo>
                  <a:lnTo>
                    <a:pt x="2454" y="862"/>
                  </a:lnTo>
                  <a:lnTo>
                    <a:pt x="2428" y="841"/>
                  </a:lnTo>
                  <a:lnTo>
                    <a:pt x="2402" y="820"/>
                  </a:lnTo>
                  <a:lnTo>
                    <a:pt x="2374" y="801"/>
                  </a:lnTo>
                  <a:lnTo>
                    <a:pt x="2346" y="782"/>
                  </a:lnTo>
                  <a:lnTo>
                    <a:pt x="2317" y="764"/>
                  </a:lnTo>
                  <a:lnTo>
                    <a:pt x="2289" y="746"/>
                  </a:lnTo>
                  <a:lnTo>
                    <a:pt x="2258" y="728"/>
                  </a:lnTo>
                  <a:lnTo>
                    <a:pt x="2228" y="712"/>
                  </a:lnTo>
                  <a:lnTo>
                    <a:pt x="2198" y="696"/>
                  </a:lnTo>
                  <a:lnTo>
                    <a:pt x="2167" y="681"/>
                  </a:lnTo>
                  <a:lnTo>
                    <a:pt x="2136" y="666"/>
                  </a:lnTo>
                  <a:lnTo>
                    <a:pt x="2103" y="653"/>
                  </a:lnTo>
                  <a:lnTo>
                    <a:pt x="2071" y="640"/>
                  </a:lnTo>
                  <a:lnTo>
                    <a:pt x="2038" y="628"/>
                  </a:lnTo>
                  <a:lnTo>
                    <a:pt x="2005" y="617"/>
                  </a:lnTo>
                  <a:lnTo>
                    <a:pt x="1970" y="606"/>
                  </a:lnTo>
                  <a:lnTo>
                    <a:pt x="1936" y="597"/>
                  </a:lnTo>
                  <a:close/>
                  <a:moveTo>
                    <a:pt x="1518" y="1970"/>
                  </a:moveTo>
                  <a:lnTo>
                    <a:pt x="967" y="1822"/>
                  </a:lnTo>
                  <a:lnTo>
                    <a:pt x="949" y="1900"/>
                  </a:lnTo>
                  <a:lnTo>
                    <a:pt x="932" y="1979"/>
                  </a:lnTo>
                  <a:lnTo>
                    <a:pt x="919" y="2054"/>
                  </a:lnTo>
                  <a:lnTo>
                    <a:pt x="907" y="2129"/>
                  </a:lnTo>
                  <a:lnTo>
                    <a:pt x="897" y="2202"/>
                  </a:lnTo>
                  <a:lnTo>
                    <a:pt x="889" y="2274"/>
                  </a:lnTo>
                  <a:lnTo>
                    <a:pt x="884" y="2344"/>
                  </a:lnTo>
                  <a:lnTo>
                    <a:pt x="880" y="2414"/>
                  </a:lnTo>
                  <a:lnTo>
                    <a:pt x="1365" y="2543"/>
                  </a:lnTo>
                  <a:lnTo>
                    <a:pt x="1518" y="1970"/>
                  </a:lnTo>
                  <a:close/>
                  <a:moveTo>
                    <a:pt x="2162" y="2142"/>
                  </a:moveTo>
                  <a:lnTo>
                    <a:pt x="1611" y="1995"/>
                  </a:lnTo>
                  <a:lnTo>
                    <a:pt x="1458" y="2568"/>
                  </a:lnTo>
                  <a:lnTo>
                    <a:pt x="1942" y="2697"/>
                  </a:lnTo>
                  <a:lnTo>
                    <a:pt x="1973" y="2636"/>
                  </a:lnTo>
                  <a:lnTo>
                    <a:pt x="2005" y="2573"/>
                  </a:lnTo>
                  <a:lnTo>
                    <a:pt x="2034" y="2507"/>
                  </a:lnTo>
                  <a:lnTo>
                    <a:pt x="2061" y="2438"/>
                  </a:lnTo>
                  <a:lnTo>
                    <a:pt x="2089" y="2367"/>
                  </a:lnTo>
                  <a:lnTo>
                    <a:pt x="2114" y="2295"/>
                  </a:lnTo>
                  <a:lnTo>
                    <a:pt x="2139" y="2219"/>
                  </a:lnTo>
                  <a:lnTo>
                    <a:pt x="2162" y="2142"/>
                  </a:lnTo>
                  <a:close/>
                  <a:moveTo>
                    <a:pt x="1636" y="1902"/>
                  </a:moveTo>
                  <a:lnTo>
                    <a:pt x="2186" y="2050"/>
                  </a:lnTo>
                  <a:lnTo>
                    <a:pt x="2198" y="2003"/>
                  </a:lnTo>
                  <a:lnTo>
                    <a:pt x="2209" y="1956"/>
                  </a:lnTo>
                  <a:lnTo>
                    <a:pt x="2219" y="1909"/>
                  </a:lnTo>
                  <a:lnTo>
                    <a:pt x="2228" y="1863"/>
                  </a:lnTo>
                  <a:lnTo>
                    <a:pt x="2244" y="1772"/>
                  </a:lnTo>
                  <a:lnTo>
                    <a:pt x="2256" y="1683"/>
                  </a:lnTo>
                  <a:lnTo>
                    <a:pt x="2266" y="1596"/>
                  </a:lnTo>
                  <a:lnTo>
                    <a:pt x="2273" y="1512"/>
                  </a:lnTo>
                  <a:lnTo>
                    <a:pt x="2275" y="1430"/>
                  </a:lnTo>
                  <a:lnTo>
                    <a:pt x="2276" y="1351"/>
                  </a:lnTo>
                  <a:lnTo>
                    <a:pt x="1817" y="1227"/>
                  </a:lnTo>
                  <a:lnTo>
                    <a:pt x="1636" y="1902"/>
                  </a:lnTo>
                  <a:close/>
                  <a:moveTo>
                    <a:pt x="992" y="1730"/>
                  </a:moveTo>
                  <a:lnTo>
                    <a:pt x="1543" y="1878"/>
                  </a:lnTo>
                  <a:lnTo>
                    <a:pt x="1723" y="1203"/>
                  </a:lnTo>
                  <a:lnTo>
                    <a:pt x="1264" y="1079"/>
                  </a:lnTo>
                  <a:lnTo>
                    <a:pt x="1225" y="1149"/>
                  </a:lnTo>
                  <a:lnTo>
                    <a:pt x="1187" y="1221"/>
                  </a:lnTo>
                  <a:lnTo>
                    <a:pt x="1151" y="1298"/>
                  </a:lnTo>
                  <a:lnTo>
                    <a:pt x="1115" y="1377"/>
                  </a:lnTo>
                  <a:lnTo>
                    <a:pt x="1081" y="1460"/>
                  </a:lnTo>
                  <a:lnTo>
                    <a:pt x="1050" y="1547"/>
                  </a:lnTo>
                  <a:lnTo>
                    <a:pt x="1034" y="1591"/>
                  </a:lnTo>
                  <a:lnTo>
                    <a:pt x="1020" y="1637"/>
                  </a:lnTo>
                  <a:lnTo>
                    <a:pt x="1005" y="1683"/>
                  </a:lnTo>
                  <a:lnTo>
                    <a:pt x="992" y="1730"/>
                  </a:lnTo>
                  <a:close/>
                  <a:moveTo>
                    <a:pt x="427" y="1578"/>
                  </a:moveTo>
                  <a:lnTo>
                    <a:pt x="900" y="1704"/>
                  </a:lnTo>
                  <a:lnTo>
                    <a:pt x="926" y="1615"/>
                  </a:lnTo>
                  <a:lnTo>
                    <a:pt x="955" y="1529"/>
                  </a:lnTo>
                  <a:lnTo>
                    <a:pt x="986" y="1443"/>
                  </a:lnTo>
                  <a:lnTo>
                    <a:pt x="1019" y="1360"/>
                  </a:lnTo>
                  <a:lnTo>
                    <a:pt x="1053" y="1280"/>
                  </a:lnTo>
                  <a:lnTo>
                    <a:pt x="1091" y="1202"/>
                  </a:lnTo>
                  <a:lnTo>
                    <a:pt x="1129" y="1126"/>
                  </a:lnTo>
                  <a:lnTo>
                    <a:pt x="1169" y="1054"/>
                  </a:lnTo>
                  <a:lnTo>
                    <a:pt x="859" y="971"/>
                  </a:lnTo>
                  <a:lnTo>
                    <a:pt x="884" y="951"/>
                  </a:lnTo>
                  <a:lnTo>
                    <a:pt x="910" y="933"/>
                  </a:lnTo>
                  <a:lnTo>
                    <a:pt x="938" y="917"/>
                  </a:lnTo>
                  <a:lnTo>
                    <a:pt x="966" y="900"/>
                  </a:lnTo>
                  <a:lnTo>
                    <a:pt x="1221" y="968"/>
                  </a:lnTo>
                  <a:lnTo>
                    <a:pt x="1259" y="908"/>
                  </a:lnTo>
                  <a:lnTo>
                    <a:pt x="1300" y="852"/>
                  </a:lnTo>
                  <a:lnTo>
                    <a:pt x="1341" y="799"/>
                  </a:lnTo>
                  <a:lnTo>
                    <a:pt x="1383" y="749"/>
                  </a:lnTo>
                  <a:lnTo>
                    <a:pt x="1419" y="743"/>
                  </a:lnTo>
                  <a:lnTo>
                    <a:pt x="1456" y="740"/>
                  </a:lnTo>
                  <a:lnTo>
                    <a:pt x="1494" y="736"/>
                  </a:lnTo>
                  <a:lnTo>
                    <a:pt x="1531" y="735"/>
                  </a:lnTo>
                  <a:lnTo>
                    <a:pt x="1503" y="761"/>
                  </a:lnTo>
                  <a:lnTo>
                    <a:pt x="1477" y="789"/>
                  </a:lnTo>
                  <a:lnTo>
                    <a:pt x="1449" y="819"/>
                  </a:lnTo>
                  <a:lnTo>
                    <a:pt x="1423" y="850"/>
                  </a:lnTo>
                  <a:lnTo>
                    <a:pt x="1396" y="884"/>
                  </a:lnTo>
                  <a:lnTo>
                    <a:pt x="1370" y="919"/>
                  </a:lnTo>
                  <a:lnTo>
                    <a:pt x="1343" y="955"/>
                  </a:lnTo>
                  <a:lnTo>
                    <a:pt x="1317" y="993"/>
                  </a:lnTo>
                  <a:lnTo>
                    <a:pt x="1749" y="1109"/>
                  </a:lnTo>
                  <a:lnTo>
                    <a:pt x="1841" y="764"/>
                  </a:lnTo>
                  <a:lnTo>
                    <a:pt x="1884" y="775"/>
                  </a:lnTo>
                  <a:lnTo>
                    <a:pt x="1934" y="789"/>
                  </a:lnTo>
                  <a:lnTo>
                    <a:pt x="1841" y="1134"/>
                  </a:lnTo>
                  <a:lnTo>
                    <a:pt x="2273" y="1250"/>
                  </a:lnTo>
                  <a:lnTo>
                    <a:pt x="2269" y="1204"/>
                  </a:lnTo>
                  <a:lnTo>
                    <a:pt x="2266" y="1159"/>
                  </a:lnTo>
                  <a:lnTo>
                    <a:pt x="2260" y="1117"/>
                  </a:lnTo>
                  <a:lnTo>
                    <a:pt x="2254" y="1075"/>
                  </a:lnTo>
                  <a:lnTo>
                    <a:pt x="2246" y="1034"/>
                  </a:lnTo>
                  <a:lnTo>
                    <a:pt x="2238" y="996"/>
                  </a:lnTo>
                  <a:lnTo>
                    <a:pt x="2230" y="959"/>
                  </a:lnTo>
                  <a:lnTo>
                    <a:pt x="2219" y="921"/>
                  </a:lnTo>
                  <a:lnTo>
                    <a:pt x="2250" y="943"/>
                  </a:lnTo>
                  <a:lnTo>
                    <a:pt x="2281" y="965"/>
                  </a:lnTo>
                  <a:lnTo>
                    <a:pt x="2311" y="986"/>
                  </a:lnTo>
                  <a:lnTo>
                    <a:pt x="2340" y="1010"/>
                  </a:lnTo>
                  <a:lnTo>
                    <a:pt x="2351" y="1073"/>
                  </a:lnTo>
                  <a:lnTo>
                    <a:pt x="2359" y="1138"/>
                  </a:lnTo>
                  <a:lnTo>
                    <a:pt x="2365" y="1206"/>
                  </a:lnTo>
                  <a:lnTo>
                    <a:pt x="2370" y="1276"/>
                  </a:lnTo>
                  <a:lnTo>
                    <a:pt x="2618" y="1342"/>
                  </a:lnTo>
                  <a:lnTo>
                    <a:pt x="2634" y="1370"/>
                  </a:lnTo>
                  <a:lnTo>
                    <a:pt x="2648" y="1399"/>
                  </a:lnTo>
                  <a:lnTo>
                    <a:pt x="2663" y="1428"/>
                  </a:lnTo>
                  <a:lnTo>
                    <a:pt x="2676" y="1458"/>
                  </a:lnTo>
                  <a:lnTo>
                    <a:pt x="2372" y="1376"/>
                  </a:lnTo>
                  <a:lnTo>
                    <a:pt x="2370" y="1459"/>
                  </a:lnTo>
                  <a:lnTo>
                    <a:pt x="2365" y="1543"/>
                  </a:lnTo>
                  <a:lnTo>
                    <a:pt x="2358" y="1629"/>
                  </a:lnTo>
                  <a:lnTo>
                    <a:pt x="2349" y="1716"/>
                  </a:lnTo>
                  <a:lnTo>
                    <a:pt x="2335" y="1805"/>
                  </a:lnTo>
                  <a:lnTo>
                    <a:pt x="2320" y="1894"/>
                  </a:lnTo>
                  <a:lnTo>
                    <a:pt x="2301" y="1985"/>
                  </a:lnTo>
                  <a:lnTo>
                    <a:pt x="2280" y="2075"/>
                  </a:lnTo>
                  <a:lnTo>
                    <a:pt x="2744" y="2199"/>
                  </a:lnTo>
                  <a:lnTo>
                    <a:pt x="2733" y="2246"/>
                  </a:lnTo>
                  <a:lnTo>
                    <a:pt x="2720" y="2292"/>
                  </a:lnTo>
                  <a:lnTo>
                    <a:pt x="2255" y="2167"/>
                  </a:lnTo>
                  <a:lnTo>
                    <a:pt x="2232" y="2242"/>
                  </a:lnTo>
                  <a:lnTo>
                    <a:pt x="2209" y="2315"/>
                  </a:lnTo>
                  <a:lnTo>
                    <a:pt x="2184" y="2388"/>
                  </a:lnTo>
                  <a:lnTo>
                    <a:pt x="2157" y="2457"/>
                  </a:lnTo>
                  <a:lnTo>
                    <a:pt x="2129" y="2526"/>
                  </a:lnTo>
                  <a:lnTo>
                    <a:pt x="2100" y="2593"/>
                  </a:lnTo>
                  <a:lnTo>
                    <a:pt x="2068" y="2659"/>
                  </a:lnTo>
                  <a:lnTo>
                    <a:pt x="2037" y="2722"/>
                  </a:lnTo>
                  <a:lnTo>
                    <a:pt x="2390" y="2817"/>
                  </a:lnTo>
                  <a:lnTo>
                    <a:pt x="2367" y="2836"/>
                  </a:lnTo>
                  <a:lnTo>
                    <a:pt x="2345" y="2855"/>
                  </a:lnTo>
                  <a:lnTo>
                    <a:pt x="2299" y="2891"/>
                  </a:lnTo>
                  <a:lnTo>
                    <a:pt x="1989" y="2810"/>
                  </a:lnTo>
                  <a:lnTo>
                    <a:pt x="1964" y="2853"/>
                  </a:lnTo>
                  <a:lnTo>
                    <a:pt x="1939" y="2895"/>
                  </a:lnTo>
                  <a:lnTo>
                    <a:pt x="1912" y="2936"/>
                  </a:lnTo>
                  <a:lnTo>
                    <a:pt x="1884" y="2976"/>
                  </a:lnTo>
                  <a:lnTo>
                    <a:pt x="1857" y="3014"/>
                  </a:lnTo>
                  <a:lnTo>
                    <a:pt x="1829" y="3050"/>
                  </a:lnTo>
                  <a:lnTo>
                    <a:pt x="1801" y="3085"/>
                  </a:lnTo>
                  <a:lnTo>
                    <a:pt x="1773" y="3119"/>
                  </a:lnTo>
                  <a:lnTo>
                    <a:pt x="1735" y="3125"/>
                  </a:lnTo>
                  <a:lnTo>
                    <a:pt x="1699" y="3130"/>
                  </a:lnTo>
                  <a:lnTo>
                    <a:pt x="1661" y="3133"/>
                  </a:lnTo>
                  <a:lnTo>
                    <a:pt x="1623" y="3134"/>
                  </a:lnTo>
                  <a:lnTo>
                    <a:pt x="1658" y="3101"/>
                  </a:lnTo>
                  <a:lnTo>
                    <a:pt x="1693" y="3063"/>
                  </a:lnTo>
                  <a:lnTo>
                    <a:pt x="1728" y="3024"/>
                  </a:lnTo>
                  <a:lnTo>
                    <a:pt x="1762" y="2980"/>
                  </a:lnTo>
                  <a:lnTo>
                    <a:pt x="1795" y="2936"/>
                  </a:lnTo>
                  <a:lnTo>
                    <a:pt x="1829" y="2888"/>
                  </a:lnTo>
                  <a:lnTo>
                    <a:pt x="1862" y="2837"/>
                  </a:lnTo>
                  <a:lnTo>
                    <a:pt x="1894" y="2784"/>
                  </a:lnTo>
                  <a:lnTo>
                    <a:pt x="1432" y="2661"/>
                  </a:lnTo>
                  <a:lnTo>
                    <a:pt x="1313" y="3107"/>
                  </a:lnTo>
                  <a:lnTo>
                    <a:pt x="1263" y="3095"/>
                  </a:lnTo>
                  <a:lnTo>
                    <a:pt x="1221" y="3083"/>
                  </a:lnTo>
                  <a:lnTo>
                    <a:pt x="1340" y="2635"/>
                  </a:lnTo>
                  <a:lnTo>
                    <a:pt x="879" y="2513"/>
                  </a:lnTo>
                  <a:lnTo>
                    <a:pt x="880" y="2575"/>
                  </a:lnTo>
                  <a:lnTo>
                    <a:pt x="883" y="2635"/>
                  </a:lnTo>
                  <a:lnTo>
                    <a:pt x="889" y="2694"/>
                  </a:lnTo>
                  <a:lnTo>
                    <a:pt x="895" y="2751"/>
                  </a:lnTo>
                  <a:lnTo>
                    <a:pt x="903" y="2805"/>
                  </a:lnTo>
                  <a:lnTo>
                    <a:pt x="913" y="2857"/>
                  </a:lnTo>
                  <a:lnTo>
                    <a:pt x="925" y="2907"/>
                  </a:lnTo>
                  <a:lnTo>
                    <a:pt x="938" y="2954"/>
                  </a:lnTo>
                  <a:lnTo>
                    <a:pt x="907" y="2934"/>
                  </a:lnTo>
                  <a:lnTo>
                    <a:pt x="875" y="2912"/>
                  </a:lnTo>
                  <a:lnTo>
                    <a:pt x="847" y="2890"/>
                  </a:lnTo>
                  <a:lnTo>
                    <a:pt x="817" y="2867"/>
                  </a:lnTo>
                  <a:lnTo>
                    <a:pt x="809" y="2824"/>
                  </a:lnTo>
                  <a:lnTo>
                    <a:pt x="802" y="2778"/>
                  </a:lnTo>
                  <a:lnTo>
                    <a:pt x="796" y="2733"/>
                  </a:lnTo>
                  <a:lnTo>
                    <a:pt x="791" y="2686"/>
                  </a:lnTo>
                  <a:lnTo>
                    <a:pt x="788" y="2638"/>
                  </a:lnTo>
                  <a:lnTo>
                    <a:pt x="785" y="2588"/>
                  </a:lnTo>
                  <a:lnTo>
                    <a:pt x="783" y="2538"/>
                  </a:lnTo>
                  <a:lnTo>
                    <a:pt x="783" y="2487"/>
                  </a:lnTo>
                  <a:lnTo>
                    <a:pt x="468" y="2403"/>
                  </a:lnTo>
                  <a:lnTo>
                    <a:pt x="446" y="2349"/>
                  </a:lnTo>
                  <a:lnTo>
                    <a:pt x="427" y="2292"/>
                  </a:lnTo>
                  <a:lnTo>
                    <a:pt x="785" y="2389"/>
                  </a:lnTo>
                  <a:lnTo>
                    <a:pt x="790" y="2318"/>
                  </a:lnTo>
                  <a:lnTo>
                    <a:pt x="796" y="2246"/>
                  </a:lnTo>
                  <a:lnTo>
                    <a:pt x="805" y="2172"/>
                  </a:lnTo>
                  <a:lnTo>
                    <a:pt x="814" y="2099"/>
                  </a:lnTo>
                  <a:lnTo>
                    <a:pt x="826" y="2024"/>
                  </a:lnTo>
                  <a:lnTo>
                    <a:pt x="841" y="1949"/>
                  </a:lnTo>
                  <a:lnTo>
                    <a:pt x="856" y="1873"/>
                  </a:lnTo>
                  <a:lnTo>
                    <a:pt x="874" y="1797"/>
                  </a:lnTo>
                  <a:lnTo>
                    <a:pt x="403" y="1671"/>
                  </a:lnTo>
                  <a:lnTo>
                    <a:pt x="414" y="1624"/>
                  </a:lnTo>
                  <a:lnTo>
                    <a:pt x="427" y="1578"/>
                  </a:lnTo>
                  <a:close/>
                  <a:moveTo>
                    <a:pt x="1162" y="4203"/>
                  </a:moveTo>
                  <a:lnTo>
                    <a:pt x="1993" y="4203"/>
                  </a:lnTo>
                  <a:lnTo>
                    <a:pt x="2023" y="4204"/>
                  </a:lnTo>
                  <a:lnTo>
                    <a:pt x="2052" y="4207"/>
                  </a:lnTo>
                  <a:lnTo>
                    <a:pt x="2079" y="4212"/>
                  </a:lnTo>
                  <a:lnTo>
                    <a:pt x="2106" y="4221"/>
                  </a:lnTo>
                  <a:lnTo>
                    <a:pt x="2131" y="4230"/>
                  </a:lnTo>
                  <a:lnTo>
                    <a:pt x="2156" y="4242"/>
                  </a:lnTo>
                  <a:lnTo>
                    <a:pt x="2179" y="4257"/>
                  </a:lnTo>
                  <a:lnTo>
                    <a:pt x="2202" y="4273"/>
                  </a:lnTo>
                  <a:lnTo>
                    <a:pt x="2225" y="4292"/>
                  </a:lnTo>
                  <a:lnTo>
                    <a:pt x="2245" y="4312"/>
                  </a:lnTo>
                  <a:lnTo>
                    <a:pt x="2266" y="4335"/>
                  </a:lnTo>
                  <a:lnTo>
                    <a:pt x="2284" y="4359"/>
                  </a:lnTo>
                  <a:lnTo>
                    <a:pt x="2302" y="4385"/>
                  </a:lnTo>
                  <a:lnTo>
                    <a:pt x="2320" y="4414"/>
                  </a:lnTo>
                  <a:lnTo>
                    <a:pt x="2335" y="4444"/>
                  </a:lnTo>
                  <a:lnTo>
                    <a:pt x="2351" y="4478"/>
                  </a:lnTo>
                  <a:lnTo>
                    <a:pt x="2495" y="4763"/>
                  </a:lnTo>
                  <a:lnTo>
                    <a:pt x="659" y="4763"/>
                  </a:lnTo>
                  <a:lnTo>
                    <a:pt x="803" y="4478"/>
                  </a:lnTo>
                  <a:lnTo>
                    <a:pt x="819" y="4444"/>
                  </a:lnTo>
                  <a:lnTo>
                    <a:pt x="835" y="4414"/>
                  </a:lnTo>
                  <a:lnTo>
                    <a:pt x="853" y="4385"/>
                  </a:lnTo>
                  <a:lnTo>
                    <a:pt x="871" y="4359"/>
                  </a:lnTo>
                  <a:lnTo>
                    <a:pt x="890" y="4335"/>
                  </a:lnTo>
                  <a:lnTo>
                    <a:pt x="909" y="4312"/>
                  </a:lnTo>
                  <a:lnTo>
                    <a:pt x="931" y="4292"/>
                  </a:lnTo>
                  <a:lnTo>
                    <a:pt x="952" y="4273"/>
                  </a:lnTo>
                  <a:lnTo>
                    <a:pt x="975" y="4257"/>
                  </a:lnTo>
                  <a:lnTo>
                    <a:pt x="998" y="4242"/>
                  </a:lnTo>
                  <a:lnTo>
                    <a:pt x="1023" y="4230"/>
                  </a:lnTo>
                  <a:lnTo>
                    <a:pt x="1049" y="4221"/>
                  </a:lnTo>
                  <a:lnTo>
                    <a:pt x="1076" y="4212"/>
                  </a:lnTo>
                  <a:lnTo>
                    <a:pt x="1104" y="4207"/>
                  </a:lnTo>
                  <a:lnTo>
                    <a:pt x="1132" y="4204"/>
                  </a:lnTo>
                  <a:lnTo>
                    <a:pt x="1162" y="4203"/>
                  </a:lnTo>
                  <a:close/>
                  <a:moveTo>
                    <a:pt x="1915" y="4299"/>
                  </a:moveTo>
                  <a:lnTo>
                    <a:pt x="1915" y="4299"/>
                  </a:lnTo>
                  <a:lnTo>
                    <a:pt x="1820" y="4336"/>
                  </a:lnTo>
                  <a:lnTo>
                    <a:pt x="1699" y="4382"/>
                  </a:lnTo>
                  <a:lnTo>
                    <a:pt x="1563" y="4431"/>
                  </a:lnTo>
                  <a:lnTo>
                    <a:pt x="1417" y="4483"/>
                  </a:lnTo>
                  <a:lnTo>
                    <a:pt x="1123" y="4584"/>
                  </a:lnTo>
                  <a:lnTo>
                    <a:pt x="880" y="4667"/>
                  </a:lnTo>
                  <a:lnTo>
                    <a:pt x="2339" y="4667"/>
                  </a:lnTo>
                  <a:lnTo>
                    <a:pt x="2264" y="4519"/>
                  </a:lnTo>
                  <a:lnTo>
                    <a:pt x="2251" y="4490"/>
                  </a:lnTo>
                  <a:lnTo>
                    <a:pt x="2237" y="4464"/>
                  </a:lnTo>
                  <a:lnTo>
                    <a:pt x="2222" y="4439"/>
                  </a:lnTo>
                  <a:lnTo>
                    <a:pt x="2208" y="4418"/>
                  </a:lnTo>
                  <a:lnTo>
                    <a:pt x="2192" y="4397"/>
                  </a:lnTo>
                  <a:lnTo>
                    <a:pt x="2177" y="4379"/>
                  </a:lnTo>
                  <a:lnTo>
                    <a:pt x="2161" y="4364"/>
                  </a:lnTo>
                  <a:lnTo>
                    <a:pt x="2144" y="4349"/>
                  </a:lnTo>
                  <a:lnTo>
                    <a:pt x="2126" y="4337"/>
                  </a:lnTo>
                  <a:lnTo>
                    <a:pt x="2109" y="4326"/>
                  </a:lnTo>
                  <a:lnTo>
                    <a:pt x="2091" y="4318"/>
                  </a:lnTo>
                  <a:lnTo>
                    <a:pt x="2072" y="4311"/>
                  </a:lnTo>
                  <a:lnTo>
                    <a:pt x="2053" y="4306"/>
                  </a:lnTo>
                  <a:lnTo>
                    <a:pt x="2034" y="4302"/>
                  </a:lnTo>
                  <a:lnTo>
                    <a:pt x="2013" y="4300"/>
                  </a:lnTo>
                  <a:lnTo>
                    <a:pt x="1993" y="4299"/>
                  </a:lnTo>
                  <a:lnTo>
                    <a:pt x="1915" y="429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de-DE" sz="24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8" name="Rechteck 37"/>
          <p:cNvSpPr/>
          <p:nvPr/>
        </p:nvSpPr>
        <p:spPr>
          <a:xfrm>
            <a:off x="5276023" y="2695180"/>
            <a:ext cx="5392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endParaRPr lang="de-DE" sz="1600">
              <a:latin typeface="+mj-lt"/>
            </a:endParaRPr>
          </a:p>
        </p:txBody>
      </p:sp>
      <p:sp>
        <p:nvSpPr>
          <p:cNvPr id="39" name="Google Shape;120;p3">
            <a:extLst>
              <a:ext uri="{FF2B5EF4-FFF2-40B4-BE49-F238E27FC236}">
                <a16:creationId xmlns:a16="http://schemas.microsoft.com/office/drawing/2014/main" id="{4D46B15A-32A6-488A-A4AC-CE30C0E45486}"/>
              </a:ext>
            </a:extLst>
          </p:cNvPr>
          <p:cNvSpPr/>
          <p:nvPr/>
        </p:nvSpPr>
        <p:spPr>
          <a:xfrm rot="10800000">
            <a:off x="7327124" y="3105306"/>
            <a:ext cx="1298088" cy="171213"/>
          </a:xfrm>
          <a:prstGeom prst="triangle">
            <a:avLst>
              <a:gd name="adj" fmla="val 50000"/>
            </a:avLst>
          </a:prstGeom>
          <a:solidFill>
            <a:srgbClr val="0D37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120;p3">
            <a:extLst>
              <a:ext uri="{FF2B5EF4-FFF2-40B4-BE49-F238E27FC236}">
                <a16:creationId xmlns:a16="http://schemas.microsoft.com/office/drawing/2014/main" id="{2747F714-8911-4AC1-8B63-4DF6024A6028}"/>
              </a:ext>
            </a:extLst>
          </p:cNvPr>
          <p:cNvSpPr/>
          <p:nvPr/>
        </p:nvSpPr>
        <p:spPr>
          <a:xfrm rot="10800000">
            <a:off x="7341604" y="4474044"/>
            <a:ext cx="1298088" cy="171213"/>
          </a:xfrm>
          <a:prstGeom prst="triangle">
            <a:avLst>
              <a:gd name="adj" fmla="val 50000"/>
            </a:avLst>
          </a:prstGeom>
          <a:solidFill>
            <a:srgbClr val="0D37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A8379A01-CB33-4979-820F-E2A9C16C5B90}"/>
              </a:ext>
            </a:extLst>
          </p:cNvPr>
          <p:cNvSpPr/>
          <p:nvPr/>
        </p:nvSpPr>
        <p:spPr>
          <a:xfrm>
            <a:off x="8821375" y="5349596"/>
            <a:ext cx="239040" cy="168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224A441-FC68-4C47-954E-6F38DE0F2EE7}"/>
              </a:ext>
            </a:extLst>
          </p:cNvPr>
          <p:cNvGrpSpPr/>
          <p:nvPr/>
        </p:nvGrpSpPr>
        <p:grpSpPr>
          <a:xfrm>
            <a:off x="483846" y="3058052"/>
            <a:ext cx="540000" cy="540000"/>
            <a:chOff x="309183" y="2148646"/>
            <a:chExt cx="540000" cy="540000"/>
          </a:xfrm>
        </p:grpSpPr>
        <p:sp>
          <p:nvSpPr>
            <p:cNvPr id="54" name="Ellipse 53"/>
            <p:cNvSpPr/>
            <p:nvPr/>
          </p:nvSpPr>
          <p:spPr>
            <a:xfrm>
              <a:off x="309183" y="2148646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B02747DD-F946-459B-B8BE-0FBEF32DE1B1}"/>
                </a:ext>
              </a:extLst>
            </p:cNvPr>
            <p:cNvGrpSpPr/>
            <p:nvPr/>
          </p:nvGrpSpPr>
          <p:grpSpPr>
            <a:xfrm>
              <a:off x="341202" y="2178121"/>
              <a:ext cx="495959" cy="417688"/>
              <a:chOff x="370646" y="2225850"/>
              <a:chExt cx="412647" cy="292232"/>
            </a:xfrm>
          </p:grpSpPr>
          <p:sp>
            <p:nvSpPr>
              <p:cNvPr id="56" name="Freeform 111"/>
              <p:cNvSpPr/>
              <p:nvPr/>
            </p:nvSpPr>
            <p:spPr>
              <a:xfrm>
                <a:off x="370646" y="2372010"/>
                <a:ext cx="412647" cy="146072"/>
              </a:xfrm>
              <a:custGeom>
                <a:avLst/>
                <a:gdLst>
                  <a:gd name="connsiteX0" fmla="*/ 2383631 w 3209925"/>
                  <a:gd name="connsiteY0" fmla="*/ 0 h 1197769"/>
                  <a:gd name="connsiteX1" fmla="*/ 2416969 w 3209925"/>
                  <a:gd name="connsiteY1" fmla="*/ 209550 h 1197769"/>
                  <a:gd name="connsiteX2" fmla="*/ 2226469 w 3209925"/>
                  <a:gd name="connsiteY2" fmla="*/ 140494 h 1197769"/>
                  <a:gd name="connsiteX3" fmla="*/ 1979292 w 3209925"/>
                  <a:gd name="connsiteY3" fmla="*/ 269364 h 1197769"/>
                  <a:gd name="connsiteX4" fmla="*/ 2016743 w 3209925"/>
                  <a:gd name="connsiteY4" fmla="*/ 292190 h 1197769"/>
                  <a:gd name="connsiteX5" fmla="*/ 2101062 w 3209925"/>
                  <a:gd name="connsiteY5" fmla="*/ 431006 h 1197769"/>
                  <a:gd name="connsiteX6" fmla="*/ 2062263 w 3209925"/>
                  <a:gd name="connsiteY6" fmla="*/ 527648 h 1197769"/>
                  <a:gd name="connsiteX7" fmla="*/ 2054226 w 3209925"/>
                  <a:gd name="connsiteY7" fmla="*/ 533643 h 1197769"/>
                  <a:gd name="connsiteX8" fmla="*/ 2528887 w 3209925"/>
                  <a:gd name="connsiteY8" fmla="*/ 764382 h 1197769"/>
                  <a:gd name="connsiteX9" fmla="*/ 2681287 w 3209925"/>
                  <a:gd name="connsiteY9" fmla="*/ 631032 h 1197769"/>
                  <a:gd name="connsiteX10" fmla="*/ 3209925 w 3209925"/>
                  <a:gd name="connsiteY10" fmla="*/ 1197769 h 1197769"/>
                  <a:gd name="connsiteX11" fmla="*/ 2202656 w 3209925"/>
                  <a:gd name="connsiteY11" fmla="*/ 1059657 h 1197769"/>
                  <a:gd name="connsiteX12" fmla="*/ 2397919 w 3209925"/>
                  <a:gd name="connsiteY12" fmla="*/ 883444 h 1197769"/>
                  <a:gd name="connsiteX13" fmla="*/ 1908890 w 3209925"/>
                  <a:gd name="connsiteY13" fmla="*/ 626303 h 1197769"/>
                  <a:gd name="connsiteX14" fmla="*/ 1883386 w 3209925"/>
                  <a:gd name="connsiteY14" fmla="*/ 636885 h 1197769"/>
                  <a:gd name="connsiteX15" fmla="*/ 1607343 w 3209925"/>
                  <a:gd name="connsiteY15" fmla="*/ 679287 h 1197769"/>
                  <a:gd name="connsiteX16" fmla="*/ 1331300 w 3209925"/>
                  <a:gd name="connsiteY16" fmla="*/ 636885 h 1197769"/>
                  <a:gd name="connsiteX17" fmla="*/ 1294293 w 3209925"/>
                  <a:gd name="connsiteY17" fmla="*/ 621530 h 1197769"/>
                  <a:gd name="connsiteX18" fmla="*/ 814387 w 3209925"/>
                  <a:gd name="connsiteY18" fmla="*/ 885825 h 1197769"/>
                  <a:gd name="connsiteX19" fmla="*/ 1004887 w 3209925"/>
                  <a:gd name="connsiteY19" fmla="*/ 1066800 h 1197769"/>
                  <a:gd name="connsiteX20" fmla="*/ 0 w 3209925"/>
                  <a:gd name="connsiteY20" fmla="*/ 1197769 h 1197769"/>
                  <a:gd name="connsiteX21" fmla="*/ 531019 w 3209925"/>
                  <a:gd name="connsiteY21" fmla="*/ 633413 h 1197769"/>
                  <a:gd name="connsiteX22" fmla="*/ 681037 w 3209925"/>
                  <a:gd name="connsiteY22" fmla="*/ 764382 h 1197769"/>
                  <a:gd name="connsiteX23" fmla="*/ 1156266 w 3209925"/>
                  <a:gd name="connsiteY23" fmla="*/ 531209 h 1197769"/>
                  <a:gd name="connsiteX24" fmla="*/ 1152423 w 3209925"/>
                  <a:gd name="connsiteY24" fmla="*/ 527648 h 1197769"/>
                  <a:gd name="connsiteX25" fmla="*/ 1113624 w 3209925"/>
                  <a:gd name="connsiteY25" fmla="*/ 431006 h 1197769"/>
                  <a:gd name="connsiteX26" fmla="*/ 1152423 w 3209925"/>
                  <a:gd name="connsiteY26" fmla="*/ 334364 h 1197769"/>
                  <a:gd name="connsiteX27" fmla="*/ 1236566 w 3209925"/>
                  <a:gd name="connsiteY27" fmla="*/ 271604 h 1197769"/>
                  <a:gd name="connsiteX28" fmla="*/ 990600 w 3209925"/>
                  <a:gd name="connsiteY28" fmla="*/ 142875 h 1197769"/>
                  <a:gd name="connsiteX29" fmla="*/ 792956 w 3209925"/>
                  <a:gd name="connsiteY29" fmla="*/ 209550 h 1197769"/>
                  <a:gd name="connsiteX30" fmla="*/ 828675 w 3209925"/>
                  <a:gd name="connsiteY30" fmla="*/ 2382 h 1197769"/>
                  <a:gd name="connsiteX31" fmla="*/ 1283494 w 3209925"/>
                  <a:gd name="connsiteY31" fmla="*/ 40482 h 1197769"/>
                  <a:gd name="connsiteX32" fmla="*/ 1131094 w 3209925"/>
                  <a:gd name="connsiteY32" fmla="*/ 90488 h 1197769"/>
                  <a:gd name="connsiteX33" fmla="*/ 1370145 w 3209925"/>
                  <a:gd name="connsiteY33" fmla="*/ 214524 h 1197769"/>
                  <a:gd name="connsiteX34" fmla="*/ 1394221 w 3209925"/>
                  <a:gd name="connsiteY34" fmla="*/ 207953 h 1197769"/>
                  <a:gd name="connsiteX35" fmla="*/ 1394221 w 3209925"/>
                  <a:gd name="connsiteY35" fmla="*/ 280033 h 1197769"/>
                  <a:gd name="connsiteX36" fmla="*/ 1352827 w 3209925"/>
                  <a:gd name="connsiteY36" fmla="*/ 293809 h 1197769"/>
                  <a:gd name="connsiteX37" fmla="*/ 1247402 w 3209925"/>
                  <a:gd name="connsiteY37" fmla="*/ 419441 h 1197769"/>
                  <a:gd name="connsiteX38" fmla="*/ 1607344 w 3209925"/>
                  <a:gd name="connsiteY38" fmla="*/ 597112 h 1197769"/>
                  <a:gd name="connsiteX39" fmla="*/ 1967286 w 3209925"/>
                  <a:gd name="connsiteY39" fmla="*/ 419441 h 1197769"/>
                  <a:gd name="connsiteX40" fmla="*/ 1861861 w 3209925"/>
                  <a:gd name="connsiteY40" fmla="*/ 293809 h 1197769"/>
                  <a:gd name="connsiteX41" fmla="*/ 1820465 w 3209925"/>
                  <a:gd name="connsiteY41" fmla="*/ 280032 h 1197769"/>
                  <a:gd name="connsiteX42" fmla="*/ 1820465 w 3209925"/>
                  <a:gd name="connsiteY42" fmla="*/ 207953 h 1197769"/>
                  <a:gd name="connsiteX43" fmla="*/ 1843187 w 3209925"/>
                  <a:gd name="connsiteY43" fmla="*/ 214155 h 1197769"/>
                  <a:gd name="connsiteX44" fmla="*/ 2083594 w 3209925"/>
                  <a:gd name="connsiteY44" fmla="*/ 92869 h 1197769"/>
                  <a:gd name="connsiteX45" fmla="*/ 1924050 w 3209925"/>
                  <a:gd name="connsiteY45" fmla="*/ 35719 h 1197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209925" h="1197769">
                    <a:moveTo>
                      <a:pt x="2383631" y="0"/>
                    </a:moveTo>
                    <a:lnTo>
                      <a:pt x="2416969" y="209550"/>
                    </a:lnTo>
                    <a:lnTo>
                      <a:pt x="2226469" y="140494"/>
                    </a:lnTo>
                    <a:lnTo>
                      <a:pt x="1979292" y="269364"/>
                    </a:lnTo>
                    <a:lnTo>
                      <a:pt x="2016743" y="292190"/>
                    </a:lnTo>
                    <a:cubicBezTo>
                      <a:pt x="2069978" y="331815"/>
                      <a:pt x="2101062" y="379585"/>
                      <a:pt x="2101062" y="431006"/>
                    </a:cubicBezTo>
                    <a:cubicBezTo>
                      <a:pt x="2101062" y="465286"/>
                      <a:pt x="2087247" y="497944"/>
                      <a:pt x="2062263" y="527648"/>
                    </a:cubicBezTo>
                    <a:lnTo>
                      <a:pt x="2054226" y="533643"/>
                    </a:lnTo>
                    <a:lnTo>
                      <a:pt x="2528887" y="764382"/>
                    </a:lnTo>
                    <a:lnTo>
                      <a:pt x="2681287" y="631032"/>
                    </a:lnTo>
                    <a:lnTo>
                      <a:pt x="3209925" y="1197769"/>
                    </a:lnTo>
                    <a:lnTo>
                      <a:pt x="2202656" y="1059657"/>
                    </a:lnTo>
                    <a:lnTo>
                      <a:pt x="2397919" y="883444"/>
                    </a:lnTo>
                    <a:lnTo>
                      <a:pt x="1908890" y="626303"/>
                    </a:lnTo>
                    <a:lnTo>
                      <a:pt x="1883386" y="636885"/>
                    </a:lnTo>
                    <a:cubicBezTo>
                      <a:pt x="1804588" y="663655"/>
                      <a:pt x="1709596" y="679287"/>
                      <a:pt x="1607343" y="679287"/>
                    </a:cubicBezTo>
                    <a:cubicBezTo>
                      <a:pt x="1505091" y="679287"/>
                      <a:pt x="1410098" y="663655"/>
                      <a:pt x="1331300" y="636885"/>
                    </a:cubicBezTo>
                    <a:lnTo>
                      <a:pt x="1294293" y="621530"/>
                    </a:lnTo>
                    <a:lnTo>
                      <a:pt x="814387" y="885825"/>
                    </a:lnTo>
                    <a:lnTo>
                      <a:pt x="1004887" y="1066800"/>
                    </a:lnTo>
                    <a:lnTo>
                      <a:pt x="0" y="1197769"/>
                    </a:lnTo>
                    <a:lnTo>
                      <a:pt x="531019" y="633413"/>
                    </a:lnTo>
                    <a:lnTo>
                      <a:pt x="681037" y="764382"/>
                    </a:lnTo>
                    <a:lnTo>
                      <a:pt x="1156266" y="531209"/>
                    </a:lnTo>
                    <a:lnTo>
                      <a:pt x="1152423" y="527648"/>
                    </a:lnTo>
                    <a:cubicBezTo>
                      <a:pt x="1127439" y="497944"/>
                      <a:pt x="1113624" y="465286"/>
                      <a:pt x="1113624" y="431006"/>
                    </a:cubicBezTo>
                    <a:cubicBezTo>
                      <a:pt x="1113624" y="396725"/>
                      <a:pt x="1127440" y="364068"/>
                      <a:pt x="1152423" y="334364"/>
                    </a:cubicBezTo>
                    <a:lnTo>
                      <a:pt x="1236566" y="271604"/>
                    </a:lnTo>
                    <a:lnTo>
                      <a:pt x="990600" y="142875"/>
                    </a:lnTo>
                    <a:lnTo>
                      <a:pt x="792956" y="209550"/>
                    </a:lnTo>
                    <a:lnTo>
                      <a:pt x="828675" y="2382"/>
                    </a:lnTo>
                    <a:lnTo>
                      <a:pt x="1283494" y="40482"/>
                    </a:lnTo>
                    <a:lnTo>
                      <a:pt x="1131094" y="90488"/>
                    </a:lnTo>
                    <a:lnTo>
                      <a:pt x="1370145" y="214524"/>
                    </a:lnTo>
                    <a:lnTo>
                      <a:pt x="1394221" y="207953"/>
                    </a:lnTo>
                    <a:lnTo>
                      <a:pt x="1394221" y="280033"/>
                    </a:lnTo>
                    <a:lnTo>
                      <a:pt x="1352827" y="293809"/>
                    </a:lnTo>
                    <a:cubicBezTo>
                      <a:pt x="1287690" y="325961"/>
                      <a:pt x="1247402" y="370379"/>
                      <a:pt x="1247402" y="419441"/>
                    </a:cubicBezTo>
                    <a:cubicBezTo>
                      <a:pt x="1247402" y="517566"/>
                      <a:pt x="1408554" y="597112"/>
                      <a:pt x="1607344" y="597112"/>
                    </a:cubicBezTo>
                    <a:cubicBezTo>
                      <a:pt x="1806134" y="597112"/>
                      <a:pt x="1967286" y="517566"/>
                      <a:pt x="1967286" y="419441"/>
                    </a:cubicBezTo>
                    <a:cubicBezTo>
                      <a:pt x="1967286" y="370379"/>
                      <a:pt x="1926998" y="325961"/>
                      <a:pt x="1861861" y="293809"/>
                    </a:cubicBezTo>
                    <a:lnTo>
                      <a:pt x="1820465" y="280032"/>
                    </a:lnTo>
                    <a:lnTo>
                      <a:pt x="1820465" y="207953"/>
                    </a:lnTo>
                    <a:lnTo>
                      <a:pt x="1843187" y="214155"/>
                    </a:lnTo>
                    <a:lnTo>
                      <a:pt x="2083594" y="92869"/>
                    </a:lnTo>
                    <a:lnTo>
                      <a:pt x="1924050" y="35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lg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9611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57" name="Freeform 112"/>
              <p:cNvSpPr/>
              <p:nvPr/>
            </p:nvSpPr>
            <p:spPr>
              <a:xfrm flipH="1">
                <a:off x="531382" y="2225850"/>
                <a:ext cx="92166" cy="201627"/>
              </a:xfrm>
              <a:custGeom>
                <a:avLst/>
                <a:gdLst>
                  <a:gd name="connsiteX0" fmla="*/ 390024 w 716945"/>
                  <a:gd name="connsiteY0" fmla="*/ 500795 h 1653321"/>
                  <a:gd name="connsiteX1" fmla="*/ 421576 w 716945"/>
                  <a:gd name="connsiteY1" fmla="*/ 767495 h 1653321"/>
                  <a:gd name="connsiteX2" fmla="*/ 358473 w 716945"/>
                  <a:gd name="connsiteY2" fmla="*/ 853221 h 1653321"/>
                  <a:gd name="connsiteX3" fmla="*/ 295370 w 716945"/>
                  <a:gd name="connsiteY3" fmla="*/ 767495 h 1653321"/>
                  <a:gd name="connsiteX4" fmla="*/ 326921 w 716945"/>
                  <a:gd name="connsiteY4" fmla="*/ 500795 h 1653321"/>
                  <a:gd name="connsiteX5" fmla="*/ 385858 w 716945"/>
                  <a:gd name="connsiteY5" fmla="*/ 407926 h 1653321"/>
                  <a:gd name="connsiteX6" fmla="*/ 395383 w 716945"/>
                  <a:gd name="connsiteY6" fmla="*/ 460314 h 1653321"/>
                  <a:gd name="connsiteX7" fmla="*/ 358473 w 716945"/>
                  <a:gd name="connsiteY7" fmla="*/ 481076 h 1653321"/>
                  <a:gd name="connsiteX8" fmla="*/ 321563 w 716945"/>
                  <a:gd name="connsiteY8" fmla="*/ 460314 h 1653321"/>
                  <a:gd name="connsiteX9" fmla="*/ 331088 w 716945"/>
                  <a:gd name="connsiteY9" fmla="*/ 407926 h 1653321"/>
                  <a:gd name="connsiteX10" fmla="*/ 358473 w 716945"/>
                  <a:gd name="connsiteY10" fmla="*/ 407926 h 1653321"/>
                  <a:gd name="connsiteX11" fmla="*/ 507460 w 716945"/>
                  <a:gd name="connsiteY11" fmla="*/ 352407 h 1653321"/>
                  <a:gd name="connsiteX12" fmla="*/ 209485 w 716945"/>
                  <a:gd name="connsiteY12" fmla="*/ 352407 h 1653321"/>
                  <a:gd name="connsiteX13" fmla="*/ 205163 w 716945"/>
                  <a:gd name="connsiteY13" fmla="*/ 354197 h 1653321"/>
                  <a:gd name="connsiteX14" fmla="*/ 205163 w 716945"/>
                  <a:gd name="connsiteY14" fmla="*/ 352408 h 1653321"/>
                  <a:gd name="connsiteX15" fmla="*/ 176050 w 716945"/>
                  <a:gd name="connsiteY15" fmla="*/ 359330 h 1653321"/>
                  <a:gd name="connsiteX16" fmla="*/ 592 w 716945"/>
                  <a:gd name="connsiteY16" fmla="*/ 835817 h 1653321"/>
                  <a:gd name="connsiteX17" fmla="*/ 8849 w 716945"/>
                  <a:gd name="connsiteY17" fmla="*/ 932289 h 1653321"/>
                  <a:gd name="connsiteX18" fmla="*/ 13514 w 716945"/>
                  <a:gd name="connsiteY18" fmla="*/ 956651 h 1653321"/>
                  <a:gd name="connsiteX19" fmla="*/ 12281 w 716945"/>
                  <a:gd name="connsiteY19" fmla="*/ 962758 h 1653321"/>
                  <a:gd name="connsiteX20" fmla="*/ 71813 w 716945"/>
                  <a:gd name="connsiteY20" fmla="*/ 1022290 h 1653321"/>
                  <a:gd name="connsiteX21" fmla="*/ 131345 w 716945"/>
                  <a:gd name="connsiteY21" fmla="*/ 962758 h 1653321"/>
                  <a:gd name="connsiteX22" fmla="*/ 130375 w 716945"/>
                  <a:gd name="connsiteY22" fmla="*/ 957954 h 1653321"/>
                  <a:gd name="connsiteX23" fmla="*/ 133706 w 716945"/>
                  <a:gd name="connsiteY23" fmla="*/ 957954 h 1653321"/>
                  <a:gd name="connsiteX24" fmla="*/ 120737 w 716945"/>
                  <a:gd name="connsiteY24" fmla="*/ 831622 h 1653321"/>
                  <a:gd name="connsiteX25" fmla="*/ 167849 w 716945"/>
                  <a:gd name="connsiteY25" fmla="*/ 522247 h 1653321"/>
                  <a:gd name="connsiteX26" fmla="*/ 170708 w 716945"/>
                  <a:gd name="connsiteY26" fmla="*/ 518641 h 1653321"/>
                  <a:gd name="connsiteX27" fmla="*/ 170708 w 716945"/>
                  <a:gd name="connsiteY27" fmla="*/ 762101 h 1653321"/>
                  <a:gd name="connsiteX28" fmla="*/ 170708 w 716945"/>
                  <a:gd name="connsiteY28" fmla="*/ 900017 h 1653321"/>
                  <a:gd name="connsiteX29" fmla="*/ 170708 w 716945"/>
                  <a:gd name="connsiteY29" fmla="*/ 1568229 h 1653321"/>
                  <a:gd name="connsiteX30" fmla="*/ 255800 w 716945"/>
                  <a:gd name="connsiteY30" fmla="*/ 1653321 h 1653321"/>
                  <a:gd name="connsiteX31" fmla="*/ 340892 w 716945"/>
                  <a:gd name="connsiteY31" fmla="*/ 1568229 h 1653321"/>
                  <a:gd name="connsiteX32" fmla="*/ 340892 w 716945"/>
                  <a:gd name="connsiteY32" fmla="*/ 938794 h 1653321"/>
                  <a:gd name="connsiteX33" fmla="*/ 376053 w 716945"/>
                  <a:gd name="connsiteY33" fmla="*/ 938794 h 1653321"/>
                  <a:gd name="connsiteX34" fmla="*/ 376053 w 716945"/>
                  <a:gd name="connsiteY34" fmla="*/ 1568229 h 1653321"/>
                  <a:gd name="connsiteX35" fmla="*/ 461145 w 716945"/>
                  <a:gd name="connsiteY35" fmla="*/ 1653321 h 1653321"/>
                  <a:gd name="connsiteX36" fmla="*/ 546237 w 716945"/>
                  <a:gd name="connsiteY36" fmla="*/ 1568229 h 1653321"/>
                  <a:gd name="connsiteX37" fmla="*/ 546237 w 716945"/>
                  <a:gd name="connsiteY37" fmla="*/ 900017 h 1653321"/>
                  <a:gd name="connsiteX38" fmla="*/ 546237 w 716945"/>
                  <a:gd name="connsiteY38" fmla="*/ 762101 h 1653321"/>
                  <a:gd name="connsiteX39" fmla="*/ 546237 w 716945"/>
                  <a:gd name="connsiteY39" fmla="*/ 518641 h 1653321"/>
                  <a:gd name="connsiteX40" fmla="*/ 549096 w 716945"/>
                  <a:gd name="connsiteY40" fmla="*/ 522247 h 1653321"/>
                  <a:gd name="connsiteX41" fmla="*/ 596208 w 716945"/>
                  <a:gd name="connsiteY41" fmla="*/ 831622 h 1653321"/>
                  <a:gd name="connsiteX42" fmla="*/ 583239 w 716945"/>
                  <a:gd name="connsiteY42" fmla="*/ 957954 h 1653321"/>
                  <a:gd name="connsiteX43" fmla="*/ 586570 w 716945"/>
                  <a:gd name="connsiteY43" fmla="*/ 957954 h 1653321"/>
                  <a:gd name="connsiteX44" fmla="*/ 585600 w 716945"/>
                  <a:gd name="connsiteY44" fmla="*/ 962758 h 1653321"/>
                  <a:gd name="connsiteX45" fmla="*/ 645132 w 716945"/>
                  <a:gd name="connsiteY45" fmla="*/ 1022290 h 1653321"/>
                  <a:gd name="connsiteX46" fmla="*/ 704664 w 716945"/>
                  <a:gd name="connsiteY46" fmla="*/ 962758 h 1653321"/>
                  <a:gd name="connsiteX47" fmla="*/ 703431 w 716945"/>
                  <a:gd name="connsiteY47" fmla="*/ 956651 h 1653321"/>
                  <a:gd name="connsiteX48" fmla="*/ 708096 w 716945"/>
                  <a:gd name="connsiteY48" fmla="*/ 932289 h 1653321"/>
                  <a:gd name="connsiteX49" fmla="*/ 716353 w 716945"/>
                  <a:gd name="connsiteY49" fmla="*/ 835817 h 1653321"/>
                  <a:gd name="connsiteX50" fmla="*/ 540895 w 716945"/>
                  <a:gd name="connsiteY50" fmla="*/ 359330 h 1653321"/>
                  <a:gd name="connsiteX51" fmla="*/ 511782 w 716945"/>
                  <a:gd name="connsiteY51" fmla="*/ 352408 h 1653321"/>
                  <a:gd name="connsiteX52" fmla="*/ 511782 w 716945"/>
                  <a:gd name="connsiteY52" fmla="*/ 354197 h 1653321"/>
                  <a:gd name="connsiteX53" fmla="*/ 358473 w 716945"/>
                  <a:gd name="connsiteY53" fmla="*/ 0 h 1653321"/>
                  <a:gd name="connsiteX54" fmla="*/ 201873 w 716945"/>
                  <a:gd name="connsiteY54" fmla="*/ 156600 h 1653321"/>
                  <a:gd name="connsiteX55" fmla="*/ 358473 w 716945"/>
                  <a:gd name="connsiteY55" fmla="*/ 313200 h 1653321"/>
                  <a:gd name="connsiteX56" fmla="*/ 515073 w 716945"/>
                  <a:gd name="connsiteY56" fmla="*/ 156600 h 1653321"/>
                  <a:gd name="connsiteX57" fmla="*/ 358473 w 716945"/>
                  <a:gd name="connsiteY57" fmla="*/ 0 h 1653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716945" h="1653321">
                    <a:moveTo>
                      <a:pt x="390024" y="500795"/>
                    </a:moveTo>
                    <a:lnTo>
                      <a:pt x="421576" y="767495"/>
                    </a:lnTo>
                    <a:lnTo>
                      <a:pt x="358473" y="853221"/>
                    </a:lnTo>
                    <a:lnTo>
                      <a:pt x="295370" y="767495"/>
                    </a:lnTo>
                    <a:lnTo>
                      <a:pt x="326921" y="500795"/>
                    </a:lnTo>
                    <a:close/>
                    <a:moveTo>
                      <a:pt x="385858" y="407926"/>
                    </a:moveTo>
                    <a:lnTo>
                      <a:pt x="395383" y="460314"/>
                    </a:lnTo>
                    <a:lnTo>
                      <a:pt x="358473" y="481076"/>
                    </a:lnTo>
                    <a:lnTo>
                      <a:pt x="321563" y="460314"/>
                    </a:lnTo>
                    <a:lnTo>
                      <a:pt x="331088" y="407926"/>
                    </a:lnTo>
                    <a:lnTo>
                      <a:pt x="358473" y="407926"/>
                    </a:lnTo>
                    <a:close/>
                    <a:moveTo>
                      <a:pt x="507460" y="352407"/>
                    </a:moveTo>
                    <a:lnTo>
                      <a:pt x="209485" y="352407"/>
                    </a:lnTo>
                    <a:lnTo>
                      <a:pt x="205163" y="354197"/>
                    </a:lnTo>
                    <a:lnTo>
                      <a:pt x="205163" y="352408"/>
                    </a:lnTo>
                    <a:lnTo>
                      <a:pt x="176050" y="359330"/>
                    </a:lnTo>
                    <a:cubicBezTo>
                      <a:pt x="68115" y="407868"/>
                      <a:pt x="-7500" y="604086"/>
                      <a:pt x="592" y="835817"/>
                    </a:cubicBezTo>
                    <a:cubicBezTo>
                      <a:pt x="1748" y="868922"/>
                      <a:pt x="4558" y="901185"/>
                      <a:pt x="8849" y="932289"/>
                    </a:cubicBezTo>
                    <a:lnTo>
                      <a:pt x="13514" y="956651"/>
                    </a:lnTo>
                    <a:lnTo>
                      <a:pt x="12281" y="962758"/>
                    </a:lnTo>
                    <a:cubicBezTo>
                      <a:pt x="12281" y="995637"/>
                      <a:pt x="38934" y="1022290"/>
                      <a:pt x="71813" y="1022290"/>
                    </a:cubicBezTo>
                    <a:cubicBezTo>
                      <a:pt x="104692" y="1022290"/>
                      <a:pt x="131345" y="995637"/>
                      <a:pt x="131345" y="962758"/>
                    </a:cubicBezTo>
                    <a:lnTo>
                      <a:pt x="130375" y="957954"/>
                    </a:lnTo>
                    <a:lnTo>
                      <a:pt x="133706" y="957954"/>
                    </a:lnTo>
                    <a:lnTo>
                      <a:pt x="120737" y="831622"/>
                    </a:lnTo>
                    <a:cubicBezTo>
                      <a:pt x="116188" y="701368"/>
                      <a:pt x="135370" y="586489"/>
                      <a:pt x="167849" y="522247"/>
                    </a:cubicBezTo>
                    <a:lnTo>
                      <a:pt x="170708" y="518641"/>
                    </a:lnTo>
                    <a:lnTo>
                      <a:pt x="170708" y="762101"/>
                    </a:lnTo>
                    <a:lnTo>
                      <a:pt x="170708" y="900017"/>
                    </a:lnTo>
                    <a:lnTo>
                      <a:pt x="170708" y="1568229"/>
                    </a:lnTo>
                    <a:cubicBezTo>
                      <a:pt x="170708" y="1615224"/>
                      <a:pt x="208805" y="1653321"/>
                      <a:pt x="255800" y="1653321"/>
                    </a:cubicBezTo>
                    <a:cubicBezTo>
                      <a:pt x="302795" y="1653321"/>
                      <a:pt x="340892" y="1615224"/>
                      <a:pt x="340892" y="1568229"/>
                    </a:cubicBezTo>
                    <a:lnTo>
                      <a:pt x="340892" y="938794"/>
                    </a:lnTo>
                    <a:lnTo>
                      <a:pt x="376053" y="938794"/>
                    </a:lnTo>
                    <a:lnTo>
                      <a:pt x="376053" y="1568229"/>
                    </a:lnTo>
                    <a:cubicBezTo>
                      <a:pt x="376053" y="1615224"/>
                      <a:pt x="414150" y="1653321"/>
                      <a:pt x="461145" y="1653321"/>
                    </a:cubicBezTo>
                    <a:cubicBezTo>
                      <a:pt x="508140" y="1653321"/>
                      <a:pt x="546237" y="1615224"/>
                      <a:pt x="546237" y="1568229"/>
                    </a:cubicBezTo>
                    <a:lnTo>
                      <a:pt x="546237" y="900017"/>
                    </a:lnTo>
                    <a:lnTo>
                      <a:pt x="546237" y="762101"/>
                    </a:lnTo>
                    <a:lnTo>
                      <a:pt x="546237" y="518641"/>
                    </a:lnTo>
                    <a:lnTo>
                      <a:pt x="549096" y="522247"/>
                    </a:lnTo>
                    <a:cubicBezTo>
                      <a:pt x="581575" y="586489"/>
                      <a:pt x="600757" y="701368"/>
                      <a:pt x="596208" y="831622"/>
                    </a:cubicBezTo>
                    <a:lnTo>
                      <a:pt x="583239" y="957954"/>
                    </a:lnTo>
                    <a:lnTo>
                      <a:pt x="586570" y="957954"/>
                    </a:lnTo>
                    <a:lnTo>
                      <a:pt x="585600" y="962758"/>
                    </a:lnTo>
                    <a:cubicBezTo>
                      <a:pt x="585600" y="995637"/>
                      <a:pt x="612253" y="1022290"/>
                      <a:pt x="645132" y="1022290"/>
                    </a:cubicBezTo>
                    <a:cubicBezTo>
                      <a:pt x="678011" y="1022290"/>
                      <a:pt x="704664" y="995637"/>
                      <a:pt x="704664" y="962758"/>
                    </a:cubicBezTo>
                    <a:lnTo>
                      <a:pt x="703431" y="956651"/>
                    </a:lnTo>
                    <a:lnTo>
                      <a:pt x="708096" y="932289"/>
                    </a:lnTo>
                    <a:cubicBezTo>
                      <a:pt x="712387" y="901185"/>
                      <a:pt x="715197" y="868922"/>
                      <a:pt x="716353" y="835817"/>
                    </a:cubicBezTo>
                    <a:cubicBezTo>
                      <a:pt x="724445" y="604086"/>
                      <a:pt x="648830" y="407868"/>
                      <a:pt x="540895" y="359330"/>
                    </a:cubicBezTo>
                    <a:lnTo>
                      <a:pt x="511782" y="352408"/>
                    </a:lnTo>
                    <a:lnTo>
                      <a:pt x="511782" y="354197"/>
                    </a:lnTo>
                    <a:close/>
                    <a:moveTo>
                      <a:pt x="358473" y="0"/>
                    </a:moveTo>
                    <a:cubicBezTo>
                      <a:pt x="271985" y="0"/>
                      <a:pt x="201873" y="70112"/>
                      <a:pt x="201873" y="156600"/>
                    </a:cubicBezTo>
                    <a:cubicBezTo>
                      <a:pt x="201873" y="243088"/>
                      <a:pt x="271985" y="313200"/>
                      <a:pt x="358473" y="313200"/>
                    </a:cubicBezTo>
                    <a:cubicBezTo>
                      <a:pt x="444961" y="313200"/>
                      <a:pt x="515073" y="243088"/>
                      <a:pt x="515073" y="156600"/>
                    </a:cubicBezTo>
                    <a:cubicBezTo>
                      <a:pt x="515073" y="70112"/>
                      <a:pt x="444961" y="0"/>
                      <a:pt x="3584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lg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9611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0E8BA35-9080-4D4D-A982-11A6DD673487}"/>
              </a:ext>
            </a:extLst>
          </p:cNvPr>
          <p:cNvGrpSpPr/>
          <p:nvPr/>
        </p:nvGrpSpPr>
        <p:grpSpPr>
          <a:xfrm>
            <a:off x="494153" y="4107370"/>
            <a:ext cx="540000" cy="540000"/>
            <a:chOff x="306263" y="3012645"/>
            <a:chExt cx="540000" cy="540000"/>
          </a:xfrm>
        </p:grpSpPr>
        <p:sp>
          <p:nvSpPr>
            <p:cNvPr id="59" name="Ellipse 58"/>
            <p:cNvSpPr/>
            <p:nvPr/>
          </p:nvSpPr>
          <p:spPr>
            <a:xfrm>
              <a:off x="306263" y="3012645"/>
              <a:ext cx="540000" cy="5400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0" i="0" u="none" strike="noStrike" kern="1200" cap="none" spc="0" normalizeH="0" baseline="0" noProof="0">
                <a:ln>
                  <a:noFill/>
                </a:ln>
                <a:solidFill>
                  <a:srgbClr val="E2001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3787"/>
            <p:cNvSpPr>
              <a:spLocks noChangeAspect="1" noEditPoints="1"/>
            </p:cNvSpPr>
            <p:nvPr/>
          </p:nvSpPr>
          <p:spPr bwMode="gray">
            <a:xfrm>
              <a:off x="392916" y="3062175"/>
              <a:ext cx="381495" cy="381090"/>
            </a:xfrm>
            <a:custGeom>
              <a:avLst/>
              <a:gdLst>
                <a:gd name="T0" fmla="*/ 200 w 400"/>
                <a:gd name="T1" fmla="*/ 0 h 400"/>
                <a:gd name="T2" fmla="*/ 0 w 400"/>
                <a:gd name="T3" fmla="*/ 200 h 400"/>
                <a:gd name="T4" fmla="*/ 200 w 400"/>
                <a:gd name="T5" fmla="*/ 400 h 400"/>
                <a:gd name="T6" fmla="*/ 400 w 400"/>
                <a:gd name="T7" fmla="*/ 200 h 400"/>
                <a:gd name="T8" fmla="*/ 200 w 400"/>
                <a:gd name="T9" fmla="*/ 0 h 400"/>
                <a:gd name="T10" fmla="*/ 106 w 400"/>
                <a:gd name="T11" fmla="*/ 142 h 400"/>
                <a:gd name="T12" fmla="*/ 142 w 400"/>
                <a:gd name="T13" fmla="*/ 106 h 400"/>
                <a:gd name="T14" fmla="*/ 178 w 400"/>
                <a:gd name="T15" fmla="*/ 142 h 400"/>
                <a:gd name="T16" fmla="*/ 142 w 400"/>
                <a:gd name="T17" fmla="*/ 179 h 400"/>
                <a:gd name="T18" fmla="*/ 106 w 400"/>
                <a:gd name="T19" fmla="*/ 142 h 400"/>
                <a:gd name="T20" fmla="*/ 135 w 400"/>
                <a:gd name="T21" fmla="*/ 278 h 400"/>
                <a:gd name="T22" fmla="*/ 199 w 400"/>
                <a:gd name="T23" fmla="*/ 240 h 400"/>
                <a:gd name="T24" fmla="*/ 264 w 400"/>
                <a:gd name="T25" fmla="*/ 278 h 400"/>
                <a:gd name="T26" fmla="*/ 135 w 400"/>
                <a:gd name="T27" fmla="*/ 278 h 400"/>
                <a:gd name="T28" fmla="*/ 254 w 400"/>
                <a:gd name="T29" fmla="*/ 179 h 400"/>
                <a:gd name="T30" fmla="*/ 218 w 400"/>
                <a:gd name="T31" fmla="*/ 142 h 400"/>
                <a:gd name="T32" fmla="*/ 254 w 400"/>
                <a:gd name="T33" fmla="*/ 106 h 400"/>
                <a:gd name="T34" fmla="*/ 290 w 400"/>
                <a:gd name="T35" fmla="*/ 142 h 400"/>
                <a:gd name="T36" fmla="*/ 254 w 400"/>
                <a:gd name="T37" fmla="*/ 17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0" h="400">
                  <a:moveTo>
                    <a:pt x="200" y="0"/>
                  </a:moveTo>
                  <a:cubicBezTo>
                    <a:pt x="89" y="0"/>
                    <a:pt x="0" y="90"/>
                    <a:pt x="0" y="200"/>
                  </a:cubicBezTo>
                  <a:cubicBezTo>
                    <a:pt x="0" y="311"/>
                    <a:pt x="89" y="400"/>
                    <a:pt x="200" y="400"/>
                  </a:cubicBezTo>
                  <a:cubicBezTo>
                    <a:pt x="310" y="400"/>
                    <a:pt x="400" y="311"/>
                    <a:pt x="400" y="200"/>
                  </a:cubicBezTo>
                  <a:cubicBezTo>
                    <a:pt x="400" y="90"/>
                    <a:pt x="310" y="0"/>
                    <a:pt x="200" y="0"/>
                  </a:cubicBezTo>
                  <a:close/>
                  <a:moveTo>
                    <a:pt x="106" y="142"/>
                  </a:moveTo>
                  <a:cubicBezTo>
                    <a:pt x="106" y="122"/>
                    <a:pt x="122" y="106"/>
                    <a:pt x="142" y="106"/>
                  </a:cubicBezTo>
                  <a:cubicBezTo>
                    <a:pt x="162" y="106"/>
                    <a:pt x="178" y="122"/>
                    <a:pt x="178" y="142"/>
                  </a:cubicBezTo>
                  <a:cubicBezTo>
                    <a:pt x="178" y="163"/>
                    <a:pt x="162" y="179"/>
                    <a:pt x="142" y="179"/>
                  </a:cubicBezTo>
                  <a:cubicBezTo>
                    <a:pt x="122" y="179"/>
                    <a:pt x="106" y="163"/>
                    <a:pt x="106" y="142"/>
                  </a:cubicBezTo>
                  <a:close/>
                  <a:moveTo>
                    <a:pt x="135" y="278"/>
                  </a:moveTo>
                  <a:cubicBezTo>
                    <a:pt x="141" y="254"/>
                    <a:pt x="168" y="240"/>
                    <a:pt x="199" y="240"/>
                  </a:cubicBezTo>
                  <a:cubicBezTo>
                    <a:pt x="231" y="240"/>
                    <a:pt x="258" y="254"/>
                    <a:pt x="264" y="278"/>
                  </a:cubicBezTo>
                  <a:lnTo>
                    <a:pt x="135" y="278"/>
                  </a:lnTo>
                  <a:close/>
                  <a:moveTo>
                    <a:pt x="254" y="179"/>
                  </a:moveTo>
                  <a:cubicBezTo>
                    <a:pt x="234" y="179"/>
                    <a:pt x="218" y="163"/>
                    <a:pt x="218" y="142"/>
                  </a:cubicBezTo>
                  <a:cubicBezTo>
                    <a:pt x="218" y="122"/>
                    <a:pt x="234" y="106"/>
                    <a:pt x="254" y="106"/>
                  </a:cubicBezTo>
                  <a:cubicBezTo>
                    <a:pt x="274" y="106"/>
                    <a:pt x="290" y="122"/>
                    <a:pt x="290" y="142"/>
                  </a:cubicBezTo>
                  <a:cubicBezTo>
                    <a:pt x="290" y="163"/>
                    <a:pt x="274" y="179"/>
                    <a:pt x="254" y="1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2" name="Google Shape;120;p3">
            <a:extLst>
              <a:ext uri="{FF2B5EF4-FFF2-40B4-BE49-F238E27FC236}">
                <a16:creationId xmlns:a16="http://schemas.microsoft.com/office/drawing/2014/main" id="{4D46B15A-32A6-488A-A4AC-CE30C0E45486}"/>
              </a:ext>
            </a:extLst>
          </p:cNvPr>
          <p:cNvSpPr/>
          <p:nvPr/>
        </p:nvSpPr>
        <p:spPr>
          <a:xfrm rot="5400000">
            <a:off x="3954055" y="2773758"/>
            <a:ext cx="1298088" cy="171213"/>
          </a:xfrm>
          <a:prstGeom prst="triangle">
            <a:avLst>
              <a:gd name="adj" fmla="val 50000"/>
            </a:avLst>
          </a:prstGeom>
          <a:solidFill>
            <a:srgbClr val="0D375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Titel 1"/>
          <p:cNvSpPr txBox="1">
            <a:spLocks/>
          </p:cNvSpPr>
          <p:nvPr/>
        </p:nvSpPr>
        <p:spPr>
          <a:xfrm>
            <a:off x="2567836" y="438034"/>
            <a:ext cx="93819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500" kern="1200">
                <a:solidFill>
                  <a:schemeClr val="tx1"/>
                </a:solidFill>
                <a:latin typeface="BundesSerif Regular" panose="02050002050300000203" pitchFamily="18" charset="0"/>
                <a:ea typeface="+mn-ea"/>
                <a:cs typeface="+mn-cs"/>
              </a:defRPr>
            </a:lvl1pPr>
          </a:lstStyle>
          <a:p>
            <a:r>
              <a:rPr lang="de-DE"/>
              <a:t>Der Strukturwandel am Arbeitsmarkt erfordert eine Nationale Weiterbildungsstrategie</a:t>
            </a:r>
          </a:p>
        </p:txBody>
      </p:sp>
      <p:sp>
        <p:nvSpPr>
          <p:cNvPr id="44" name="Google Shape;117;p3"/>
          <p:cNvSpPr/>
          <p:nvPr/>
        </p:nvSpPr>
        <p:spPr>
          <a:xfrm>
            <a:off x="5028242" y="1948762"/>
            <a:ext cx="5924811" cy="792989"/>
          </a:xfrm>
          <a:prstGeom prst="rect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de-DE" sz="2400" b="1"/>
              <a:t>„Arbeit 4.0“ </a:t>
            </a:r>
          </a:p>
          <a:p>
            <a:pPr algn="ctr">
              <a:buClr>
                <a:schemeClr val="dk1"/>
              </a:buClr>
              <a:buSzPts val="1800"/>
            </a:pPr>
            <a:r>
              <a:rPr lang="de-DE"/>
              <a:t>Qualifizieren für die Arbeit von heute und morgen </a:t>
            </a:r>
          </a:p>
          <a:p>
            <a:pPr algn="ctr">
              <a:buClr>
                <a:schemeClr val="dk1"/>
              </a:buClr>
              <a:buSzPts val="1800"/>
            </a:pPr>
            <a:endParaRPr sz="2400" b="1"/>
          </a:p>
        </p:txBody>
      </p:sp>
      <p:sp>
        <p:nvSpPr>
          <p:cNvPr id="45" name="Google Shape;117;p3"/>
          <p:cNvSpPr/>
          <p:nvPr/>
        </p:nvSpPr>
        <p:spPr>
          <a:xfrm>
            <a:off x="5078472" y="3675797"/>
            <a:ext cx="5924811" cy="546552"/>
          </a:xfrm>
          <a:prstGeom prst="rect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de-DE" sz="2400" b="1"/>
              <a:t>Grünbuch (2015) &amp; Weißbuch (2017) </a:t>
            </a:r>
          </a:p>
          <a:p>
            <a:pPr algn="ctr">
              <a:buClr>
                <a:schemeClr val="dk1"/>
              </a:buClr>
              <a:buSzPts val="1800"/>
            </a:pPr>
            <a:endParaRPr sz="2400" b="1"/>
          </a:p>
        </p:txBody>
      </p:sp>
    </p:spTree>
    <p:extLst>
      <p:ext uri="{BB962C8B-B14F-4D97-AF65-F5344CB8AC3E}">
        <p14:creationId xmlns:p14="http://schemas.microsoft.com/office/powerpoint/2010/main" val="174921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0C0C4-6042-C1C6-5E82-D0E89E601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197900"/>
            <a:ext cx="10972800" cy="36052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cs typeface="Calibri"/>
              </a:rPr>
              <a:t>Unbürokratische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Antragstellung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Ø Zwei </a:t>
            </a:r>
            <a:r>
              <a:rPr lang="en-US" dirty="0" err="1">
                <a:cs typeface="Calibri"/>
              </a:rPr>
              <a:t>Beratungstage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Betriebsindividuelle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Weiterbildungsbedarfsanalyse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Umfassender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Betriebsbericht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konkreten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Maßnahmenempfehlungen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Inklusive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Fördermittelberatung</a:t>
            </a:r>
            <a:r>
              <a:rPr lang="en-US" dirty="0">
                <a:cs typeface="Calibri"/>
              </a:rPr>
              <a:t> </a:t>
            </a:r>
          </a:p>
          <a:p>
            <a:r>
              <a:rPr lang="en-US" dirty="0" err="1">
                <a:cs typeface="Calibri"/>
              </a:rPr>
              <a:t>Nachberatung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Bedarf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B1D948-91FB-32AA-4689-C46AF701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"/>
              </a:rPr>
              <a:t>Die </a:t>
            </a:r>
            <a:r>
              <a:rPr lang="en-US" err="1">
                <a:cs typeface="Calibri"/>
              </a:rPr>
              <a:t>Weiterbildungsberatung</a:t>
            </a:r>
            <a:r>
              <a:rPr lang="en-US">
                <a:cs typeface="Calibri"/>
              </a:rPr>
              <a:t> in KMU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93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1AFA8F8-659C-1EBF-AB86-26156225A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9057"/>
            <a:ext cx="9265920" cy="3533920"/>
          </a:xfrm>
        </p:spPr>
        <p:txBody>
          <a:bodyPr/>
          <a:lstStyle/>
          <a:p>
            <a:r>
              <a:rPr lang="de-DE"/>
              <a:t>Technologischer Wandel</a:t>
            </a:r>
          </a:p>
          <a:p>
            <a:r>
              <a:rPr lang="de-DE"/>
              <a:t>Nachhaltigkeit </a:t>
            </a:r>
          </a:p>
          <a:p>
            <a:r>
              <a:rPr lang="de-DE"/>
              <a:t>Diversität</a:t>
            </a:r>
          </a:p>
          <a:p>
            <a:r>
              <a:rPr lang="de-DE"/>
              <a:t>Weiterbildung von Frauen </a:t>
            </a:r>
          </a:p>
          <a:p>
            <a:r>
              <a:rPr lang="de-DE"/>
              <a:t>Atypisch Beschäftigte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4EA30A-376A-DCCA-8BE5-75653AAF0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FE2878-2FE2-B879-F422-64950356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054899"/>
            <a:ext cx="8229600" cy="568418"/>
          </a:xfrm>
        </p:spPr>
        <p:txBody>
          <a:bodyPr>
            <a:normAutofit fontScale="90000"/>
          </a:bodyPr>
          <a:lstStyle/>
          <a:p>
            <a:r>
              <a:rPr lang="de-DE"/>
              <a:t>Beratungsschwerpunkte</a:t>
            </a:r>
          </a:p>
        </p:txBody>
      </p:sp>
    </p:spTree>
    <p:extLst>
      <p:ext uri="{BB962C8B-B14F-4D97-AF65-F5344CB8AC3E}">
        <p14:creationId xmlns:p14="http://schemas.microsoft.com/office/powerpoint/2010/main" val="2012791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8F9136E-93EF-824D-BC7A-2BA6EE12680A}"/>
              </a:ext>
              <a:ext uri="{147F2762-F138-4A5C-976F-8EAC2B608ADB}">
                <a16:predDERef xmlns:a16="http://schemas.microsoft.com/office/drawing/2014/main" pred="{7029D714-89BD-55DE-A40D-93085F251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806767"/>
              </p:ext>
            </p:extLst>
          </p:nvPr>
        </p:nvGraphicFramePr>
        <p:xfrm>
          <a:off x="932688" y="768096"/>
          <a:ext cx="10069830" cy="532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1278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B5F6366-D8EA-1A25-34F5-EABBBAE6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941923"/>
            <a:ext cx="10863072" cy="4093117"/>
          </a:xfrm>
        </p:spPr>
        <p:txBody>
          <a:bodyPr>
            <a:normAutofit fontScale="92500"/>
          </a:bodyPr>
          <a:lstStyle/>
          <a:p>
            <a:r>
              <a:rPr lang="de-DE"/>
              <a:t>Feedback sehr positiv</a:t>
            </a:r>
          </a:p>
          <a:p>
            <a:r>
              <a:rPr lang="de-DE"/>
              <a:t>Komplexität und Kontinuität der Krisen setzen KMU zunehmend zu</a:t>
            </a:r>
          </a:p>
          <a:p>
            <a:r>
              <a:rPr lang="de-DE"/>
              <a:t>Komplementäre Fördermöglichkeiten für Wirksamkeit der Beratung wichtig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/>
              <a:t>Kompetenz durch Weiterbildung (Saarland)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/>
              <a:t>Qualifizierungschancengesetz (Deutschland)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err="1"/>
              <a:t>DigitalStarter</a:t>
            </a:r>
            <a:r>
              <a:rPr lang="de-DE"/>
              <a:t> (Saarland)	</a:t>
            </a:r>
          </a:p>
          <a:p>
            <a:r>
              <a:rPr lang="de-DE"/>
              <a:t>Weiterbildungslandschaft zerklüftet und undurchsichtig</a:t>
            </a:r>
          </a:p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018268C-C473-C10A-962E-1EAEB93660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5746BB-F889-A72A-A325-4F4D6D76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1054900"/>
            <a:ext cx="8229600" cy="755047"/>
          </a:xfrm>
        </p:spPr>
        <p:txBody>
          <a:bodyPr>
            <a:normAutofit fontScale="90000"/>
          </a:bodyPr>
          <a:lstStyle/>
          <a:p>
            <a:r>
              <a:rPr lang="de-DE"/>
              <a:t>Evaluation der Beratung</a:t>
            </a:r>
          </a:p>
        </p:txBody>
      </p:sp>
    </p:spTree>
    <p:extLst>
      <p:ext uri="{BB962C8B-B14F-4D97-AF65-F5344CB8AC3E}">
        <p14:creationId xmlns:p14="http://schemas.microsoft.com/office/powerpoint/2010/main" val="2740828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D89AC-9B61-BC1D-57F6-818DE1B83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Deutschland - Institut für Mittelstandsforschung Bonn (ifm-bonn.org)</a:t>
            </a:r>
          </a:p>
          <a:p>
            <a:r>
              <a:rPr lang="en-US">
                <a:ea typeface="+mn-lt"/>
                <a:cs typeface="+mn-lt"/>
                <a:hlinkClick r:id="rId3"/>
              </a:rPr>
              <a:t>Kleine und mittlere Unternehmen - Statistisches Bundesamt (destatis.de)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Executive summary | Career Guidance for Low-Qualified Workers in Germany | OECD iLibrary (oecd-ilibrary.org)</a:t>
            </a: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78772-F648-3C99-4A32-B67B7C9C14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B7C8F-571F-977F-881B-09803268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Quellen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045243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83014D-810E-1FC2-CD5A-96E4228D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708" y="1414415"/>
            <a:ext cx="8145620" cy="1143000"/>
          </a:xfrm>
        </p:spPr>
        <p:txBody>
          <a:bodyPr>
            <a:noAutofit/>
          </a:bodyPr>
          <a:lstStyle/>
          <a:p>
            <a:r>
              <a:rPr lang="en-US" dirty="0" err="1">
                <a:cs typeface="Calibri"/>
              </a:rPr>
              <a:t>Vielen</a:t>
            </a:r>
            <a:r>
              <a:rPr lang="en-US" dirty="0"/>
              <a:t> Dank für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Aufmerksamkeit</a:t>
            </a:r>
            <a:r>
              <a:rPr lang="en-US" dirty="0"/>
              <a:t>!</a:t>
            </a:r>
            <a:r>
              <a:rPr lang="de-DE" dirty="0"/>
              <a:t> </a:t>
            </a:r>
            <a:br>
              <a:rPr lang="de-DE" dirty="0"/>
            </a:br>
            <a:endParaRPr lang="en-US" dirty="0">
              <a:cs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172CA15-2CD6-794C-1980-29E13FB0C319}"/>
              </a:ext>
            </a:extLst>
          </p:cNvPr>
          <p:cNvSpPr/>
          <p:nvPr/>
        </p:nvSpPr>
        <p:spPr>
          <a:xfrm>
            <a:off x="3993932" y="2873247"/>
            <a:ext cx="3941925" cy="292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e-DE" sz="2400"/>
              <a:t>Kontaktdaten: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e-DE" sz="2400"/>
              <a:t>Kathrin Bierwirth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e-DE" sz="2400" err="1"/>
              <a:t>iso</a:t>
            </a:r>
            <a:r>
              <a:rPr lang="de-DE" sz="2400"/>
              <a:t>-Institut Saarbrücken e.V.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e-DE" sz="2400"/>
              <a:t>Tel.: 0681 / 9 54 24 – 42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e-DE" sz="2400"/>
              <a:t>E-Mail: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</a:pPr>
            <a:r>
              <a:rPr lang="de-DE" sz="2400" u="sng"/>
              <a:t>bierwirth@iso-institut.de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5FE1A8B-307B-290A-16EF-6B35DE7D6F2B}"/>
              </a:ext>
            </a:extLst>
          </p:cNvPr>
          <p:cNvSpPr txBox="1"/>
          <p:nvPr/>
        </p:nvSpPr>
        <p:spPr>
          <a:xfrm>
            <a:off x="934514" y="5132861"/>
            <a:ext cx="1981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Website</a:t>
            </a:r>
          </a:p>
          <a:p>
            <a:r>
              <a:rPr lang="de-DE" sz="2400"/>
              <a:t>WBB</a:t>
            </a:r>
            <a:endParaRPr lang="de-DE" sz="18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46285F2-0274-40D2-D103-B1479C504008}"/>
              </a:ext>
            </a:extLst>
          </p:cNvPr>
          <p:cNvSpPr txBox="1"/>
          <p:nvPr/>
        </p:nvSpPr>
        <p:spPr>
          <a:xfrm>
            <a:off x="8365001" y="5132861"/>
            <a:ext cx="149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LinkedIn WBB</a:t>
            </a:r>
            <a:endParaRPr lang="de-DE" sz="180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88C7330-6AD7-4500-7B1F-459F29B60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0" y="2834886"/>
            <a:ext cx="2289316" cy="22893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8FE76F-9ADC-7C41-C797-6067C3DF0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4" y="2834886"/>
            <a:ext cx="2289316" cy="2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7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9516" y="3309744"/>
            <a:ext cx="10515600" cy="154007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/>
              <a:t>Letzten 6 Monate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/>
              <a:t>Letzten 12 Monaten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/>
              <a:t>Schon länger her, ich kann mich nicht mehr erinnern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11F6-FC40-4B06-9098-02D249846A9D}" type="datetime1">
              <a:rPr lang="de-DE" smtClean="0"/>
              <a:t>14.11.2022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H-Faktor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99516" y="1690637"/>
            <a:ext cx="10515600" cy="1546577"/>
          </a:xfrm>
        </p:spPr>
        <p:txBody>
          <a:bodyPr/>
          <a:lstStyle/>
          <a:p>
            <a:r>
              <a:rPr lang="de-DE" u="sng"/>
              <a:t>Frage an Sie: </a:t>
            </a:r>
            <a:br>
              <a:rPr lang="de-DE"/>
            </a:br>
            <a:r>
              <a:rPr lang="de-DE"/>
              <a:t>Wann haben Sie an der letzten Weiterbildung teilgenommen?</a:t>
            </a:r>
          </a:p>
        </p:txBody>
      </p:sp>
      <p:sp>
        <p:nvSpPr>
          <p:cNvPr id="6" name="Diagonal liegende Ecken des Rechtecks abrunden 5"/>
          <p:cNvSpPr/>
          <p:nvPr/>
        </p:nvSpPr>
        <p:spPr>
          <a:xfrm>
            <a:off x="9377501" y="211741"/>
            <a:ext cx="2647648" cy="1478896"/>
          </a:xfrm>
          <a:prstGeom prst="round2DiagRect">
            <a:avLst/>
          </a:prstGeom>
          <a:solidFill>
            <a:srgbClr val="FFC13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marL="335992" indent="-335992">
              <a:spcBef>
                <a:spcPts val="667"/>
              </a:spcBef>
              <a:buFont typeface="Wingdings" panose="05000000000000000000" pitchFamily="2" charset="2"/>
              <a:buChar char="§"/>
            </a:pPr>
            <a:endParaRPr lang="de-DE" sz="2667" err="1"/>
          </a:p>
        </p:txBody>
      </p:sp>
      <p:sp>
        <p:nvSpPr>
          <p:cNvPr id="7" name="Textfeld 6"/>
          <p:cNvSpPr txBox="1"/>
          <p:nvPr/>
        </p:nvSpPr>
        <p:spPr>
          <a:xfrm>
            <a:off x="9580646" y="585551"/>
            <a:ext cx="22413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67"/>
              </a:spcBef>
            </a:pPr>
            <a:r>
              <a:rPr lang="de-DE" sz="2400">
                <a:solidFill>
                  <a:schemeClr val="tx2"/>
                </a:solidFill>
              </a:rPr>
              <a:t>Bitte Antwort in  Chat schreiben.</a:t>
            </a:r>
          </a:p>
        </p:txBody>
      </p:sp>
    </p:spTree>
    <p:extLst>
      <p:ext uri="{BB962C8B-B14F-4D97-AF65-F5344CB8AC3E}">
        <p14:creationId xmlns:p14="http://schemas.microsoft.com/office/powerpoint/2010/main" val="189078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6073168" y="4087062"/>
            <a:ext cx="4679918" cy="1983724"/>
          </a:xfrm>
          <a:prstGeom prst="rect">
            <a:avLst/>
          </a:prstGeom>
          <a:solidFill>
            <a:srgbClr val="9BDDD4">
              <a:alpha val="20000"/>
            </a:srgbClr>
          </a:solidFill>
          <a:ln>
            <a:solidFill>
              <a:srgbClr val="9BDDD4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046383" y="4087062"/>
            <a:ext cx="4679918" cy="19837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BF8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9516" y="2337079"/>
            <a:ext cx="10515600" cy="176909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>
                <a:sym typeface="Wingdings" panose="05000000000000000000" pitchFamily="2" charset="2"/>
              </a:rPr>
              <a:t>Investitionen in berufliche Weiterbildung generieren hohe fiskalische Rückflüsse                   (Quelle: IAB, 2019)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>
                <a:sym typeface="Wingdings" panose="05000000000000000000" pitchFamily="2" charset="2"/>
              </a:rPr>
              <a:t>Mehrheit von Unternehmen sieht Weiterbildung als eine zentrale Antwort auf die Digitalisierung (Quelle: DIHK, 2021/2022)</a:t>
            </a:r>
            <a:endParaRPr lang="de-DE" sz="1000">
              <a:sym typeface="Wingdings" panose="05000000000000000000" pitchFamily="2" charset="2"/>
            </a:endParaRPr>
          </a:p>
          <a:p>
            <a:r>
              <a:rPr lang="de-DE" sz="2000" u="sng">
                <a:sym typeface="Wingdings" panose="05000000000000000000" pitchFamily="2" charset="2"/>
              </a:rPr>
              <a:t>allerdings</a:t>
            </a:r>
            <a:r>
              <a:rPr lang="de-DE" sz="2000">
                <a:sym typeface="Wingdings" panose="05000000000000000000" pitchFamily="2" charset="2"/>
              </a:rPr>
              <a:t>: Weiterbildungsbeteiligung ist unterschiedlich verteilt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11F6-FC40-4B06-9098-02D249846A9D}" type="datetime1">
              <a:rPr lang="de-DE" smtClean="0"/>
              <a:t>14.11.2022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99516" y="1445859"/>
            <a:ext cx="10515600" cy="577081"/>
          </a:xfrm>
        </p:spPr>
        <p:txBody>
          <a:bodyPr/>
          <a:lstStyle/>
          <a:p>
            <a:r>
              <a:rPr lang="de-DE"/>
              <a:t>Weiterbildung – Investition in die Zukunft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447793" y="4478760"/>
            <a:ext cx="38770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Niedrige Weiterbildungsbeteiligung bei </a:t>
            </a:r>
            <a:r>
              <a:rPr lang="de-DE" b="1"/>
              <a:t>Geringqualifizierten</a:t>
            </a:r>
            <a:r>
              <a:rPr lang="de-DE"/>
              <a:t> (2020)</a:t>
            </a:r>
          </a:p>
          <a:p>
            <a:r>
              <a:rPr lang="de-DE"/>
              <a:t>47% Personen ohne Berufsabschluss</a:t>
            </a:r>
          </a:p>
          <a:p>
            <a:r>
              <a:rPr lang="de-DE"/>
              <a:t>77% Akademiker*innen</a:t>
            </a:r>
          </a:p>
          <a:p>
            <a:r>
              <a:rPr lang="de-DE" sz="1400"/>
              <a:t>(AES, 2020)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37378" y="4201762"/>
            <a:ext cx="3877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Niedrige Weiterbildungsbeteiligung bei KMU (2018)</a:t>
            </a:r>
          </a:p>
          <a:p>
            <a:r>
              <a:rPr lang="de-DE"/>
              <a:t>44% </a:t>
            </a:r>
            <a:r>
              <a:rPr lang="de-DE" b="1"/>
              <a:t>Beschäftigte von Kleinstbetrieben </a:t>
            </a:r>
            <a:r>
              <a:rPr lang="de-DE"/>
              <a:t>(&lt;10 Beschäftigte)</a:t>
            </a:r>
          </a:p>
          <a:p>
            <a:r>
              <a:rPr lang="de-DE"/>
              <a:t>98% Großunternehmen (&gt;250 Beschäftigte) </a:t>
            </a:r>
            <a:r>
              <a:rPr lang="de-DE" sz="1400"/>
              <a:t>(IAB Betriebspanel 2001 – 2018)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887616" y="6396396"/>
            <a:ext cx="5176624" cy="365125"/>
          </a:xfrm>
        </p:spPr>
        <p:txBody>
          <a:bodyPr/>
          <a:lstStyle/>
          <a:p>
            <a:r>
              <a:rPr lang="de-DE"/>
              <a:t>H-Faktor</a:t>
            </a:r>
          </a:p>
        </p:txBody>
      </p:sp>
    </p:spTree>
    <p:extLst>
      <p:ext uri="{BB962C8B-B14F-4D97-AF65-F5344CB8AC3E}">
        <p14:creationId xmlns:p14="http://schemas.microsoft.com/office/powerpoint/2010/main" val="175873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0001" y="2373561"/>
            <a:ext cx="4175410" cy="2324074"/>
          </a:xfrm>
        </p:spPr>
        <p:txBody>
          <a:bodyPr/>
          <a:lstStyle/>
          <a:p>
            <a:r>
              <a:rPr lang="de-DE" b="1"/>
              <a:t>Weiterbildungs-politik</a:t>
            </a:r>
            <a:br>
              <a:rPr lang="de-DE" b="1"/>
            </a:br>
            <a:r>
              <a:rPr lang="de-DE" b="1"/>
              <a:t>des BMAS</a:t>
            </a:r>
            <a:endParaRPr lang="tr-T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Wuppertaler Kreis e.V. - Aussprachetagung Frühjahr 2022</a:t>
            </a:r>
          </a:p>
        </p:txBody>
      </p:sp>
    </p:spTree>
    <p:extLst>
      <p:ext uri="{BB962C8B-B14F-4D97-AF65-F5344CB8AC3E}">
        <p14:creationId xmlns:p14="http://schemas.microsoft.com/office/powerpoint/2010/main" val="7123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11F6-FC40-4B06-9098-02D249846A9D}" type="datetime1">
              <a:rPr lang="de-DE" smtClean="0"/>
              <a:t>14.11.2022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86602" y="2543428"/>
            <a:ext cx="8284827" cy="1560427"/>
          </a:xfrm>
        </p:spPr>
        <p:txBody>
          <a:bodyPr/>
          <a:lstStyle/>
          <a:p>
            <a:r>
              <a:rPr lang="de-DE" sz="3600" u="sng">
                <a:solidFill>
                  <a:sysClr val="windowText" lastClr="000000"/>
                </a:solidFill>
                <a:latin typeface="BundesSerif Regular"/>
              </a:rPr>
              <a:t>Frage an Sie:</a:t>
            </a:r>
            <a:br>
              <a:rPr lang="de-DE" sz="3600" b="1">
                <a:solidFill>
                  <a:sysClr val="windowText" lastClr="000000"/>
                </a:solidFill>
                <a:latin typeface="BundesSerif Regular"/>
              </a:rPr>
            </a:br>
            <a:r>
              <a:rPr lang="de-DE"/>
              <a:t>Was sind aus Ihrer Sicht wichtige Elemente/Maßnahmen für Weiterbildung?</a:t>
            </a:r>
          </a:p>
        </p:txBody>
      </p:sp>
      <p:sp>
        <p:nvSpPr>
          <p:cNvPr id="6" name="Diagonal liegende Ecken des Rechtecks abrunden 5"/>
          <p:cNvSpPr/>
          <p:nvPr/>
        </p:nvSpPr>
        <p:spPr>
          <a:xfrm>
            <a:off x="9316060" y="332418"/>
            <a:ext cx="2647648" cy="1478896"/>
          </a:xfrm>
          <a:prstGeom prst="round2DiagRect">
            <a:avLst/>
          </a:prstGeom>
          <a:solidFill>
            <a:srgbClr val="FFC13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96000" bIns="96000" rtlCol="0" anchor="t"/>
          <a:lstStyle/>
          <a:p>
            <a:pPr marL="335992" indent="-335992">
              <a:spcBef>
                <a:spcPts val="667"/>
              </a:spcBef>
              <a:buFont typeface="Wingdings" panose="05000000000000000000" pitchFamily="2" charset="2"/>
              <a:buChar char="§"/>
            </a:pPr>
            <a:endParaRPr lang="de-DE" sz="2667" err="1"/>
          </a:p>
        </p:txBody>
      </p:sp>
      <p:sp>
        <p:nvSpPr>
          <p:cNvPr id="7" name="Textfeld 6"/>
          <p:cNvSpPr txBox="1"/>
          <p:nvPr/>
        </p:nvSpPr>
        <p:spPr>
          <a:xfrm>
            <a:off x="9519205" y="706228"/>
            <a:ext cx="224135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67"/>
              </a:spcBef>
            </a:pPr>
            <a:r>
              <a:rPr lang="de-DE" sz="2400">
                <a:solidFill>
                  <a:schemeClr val="tx2"/>
                </a:solidFill>
              </a:rPr>
              <a:t>Bitte Antwort in  Chat schreiben.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887616" y="6396396"/>
            <a:ext cx="5176624" cy="365125"/>
          </a:xfrm>
        </p:spPr>
        <p:txBody>
          <a:bodyPr/>
          <a:lstStyle/>
          <a:p>
            <a:r>
              <a:rPr lang="de-DE"/>
              <a:t>H-Faktor</a:t>
            </a:r>
          </a:p>
        </p:txBody>
      </p:sp>
    </p:spTree>
    <p:extLst>
      <p:ext uri="{BB962C8B-B14F-4D97-AF65-F5344CB8AC3E}">
        <p14:creationId xmlns:p14="http://schemas.microsoft.com/office/powerpoint/2010/main" val="240017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72888" y="1452565"/>
            <a:ext cx="10515600" cy="1574277"/>
          </a:xfrm>
        </p:spPr>
        <p:txBody>
          <a:bodyPr/>
          <a:lstStyle/>
          <a:p>
            <a:r>
              <a:rPr lang="de-DE"/>
              <a:t>Weiterbildung mit Strategie</a:t>
            </a:r>
            <a:br>
              <a:rPr lang="de-DE"/>
            </a:br>
            <a:r>
              <a:rPr lang="de-DE" sz="2400"/>
              <a:t>Die Nationale Weiterbildungsstrategie (NWS) als gemeinsamer Leitfaden hin zu einer neuen Weiterbildungskultur</a:t>
            </a:r>
            <a:br>
              <a:rPr lang="de-DE"/>
            </a:br>
            <a:endParaRPr lang="de-DE" sz="2400"/>
          </a:p>
        </p:txBody>
      </p:sp>
      <p:sp>
        <p:nvSpPr>
          <p:cNvPr id="2" name="Rechteck 1"/>
          <p:cNvSpPr/>
          <p:nvPr/>
        </p:nvSpPr>
        <p:spPr>
          <a:xfrm>
            <a:off x="3082556" y="3853982"/>
            <a:ext cx="1276350" cy="698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ndesSerif Regular"/>
              <a:ea typeface="+mn-ea"/>
              <a:cs typeface="+mn-cs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26" y="5376951"/>
            <a:ext cx="928611" cy="60781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E7543BA-1210-F54B-8134-B4897D158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14" y="3324610"/>
            <a:ext cx="1880025" cy="1080235"/>
          </a:xfrm>
          <a:prstGeom prst="rect">
            <a:avLst/>
          </a:prstGeom>
        </p:spPr>
      </p:pic>
      <p:pic>
        <p:nvPicPr>
          <p:cNvPr id="16" name="Picture 2" descr="Bundesministerium für Wirtschaft und Klimaschutz – Wikipedi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9"/>
          <a:stretch/>
        </p:blipFill>
        <p:spPr bwMode="auto">
          <a:xfrm>
            <a:off x="2600350" y="3341061"/>
            <a:ext cx="1589498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MBF Logo — AG Prof. Dr. Jane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7" y="4404845"/>
            <a:ext cx="1355555" cy="66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tartse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91" y="3531709"/>
            <a:ext cx="1081799" cy="4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ZDH-Logo - ZWH | Zentralstelle für die Weiterbildung im Handwer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86" y="5462399"/>
            <a:ext cx="1211332" cy="3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Pressefotos und Logo | Arbeitgeberverband Gesamtmeta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74" y="5444861"/>
            <a:ext cx="658789" cy="3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Bundesarbeitgeberverband Chemie e.V. (BAVC) | Netzwerk EB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12" y="5476235"/>
            <a:ext cx="1819961" cy="3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IGBCE - Jahreshauptversammlu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44" y="4303649"/>
            <a:ext cx="731630" cy="7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Vereinte Dienstleistungsgewerkschaft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t="12134" r="20692" b="15734"/>
          <a:stretch/>
        </p:blipFill>
        <p:spPr bwMode="auto">
          <a:xfrm>
            <a:off x="5812864" y="4332582"/>
            <a:ext cx="713007" cy="65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Portfolio IG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6" r="25083"/>
          <a:stretch/>
        </p:blipFill>
        <p:spPr bwMode="auto">
          <a:xfrm>
            <a:off x="4645894" y="4308399"/>
            <a:ext cx="682454" cy="7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Datei:DGB.svg – Wikiped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56" y="4332582"/>
            <a:ext cx="1080724" cy="6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Logo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39" b="957"/>
          <a:stretch/>
        </p:blipFill>
        <p:spPr>
          <a:xfrm>
            <a:off x="4108900" y="3546855"/>
            <a:ext cx="457200" cy="407561"/>
          </a:xfrm>
          <a:prstGeom prst="rect">
            <a:avLst/>
          </a:prstGeom>
        </p:spPr>
      </p:pic>
      <p:pic>
        <p:nvPicPr>
          <p:cNvPr id="27" name="Picture 26" descr="ASMK | Saarla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8" y="3469852"/>
            <a:ext cx="1510992" cy="6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8" descr="Logos der GEW zum Download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7" t="15357" r="17090" b="32452"/>
          <a:stretch/>
        </p:blipFill>
        <p:spPr bwMode="auto">
          <a:xfrm>
            <a:off x="8225554" y="4326134"/>
            <a:ext cx="647938" cy="63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hteck 28"/>
          <p:cNvSpPr/>
          <p:nvPr/>
        </p:nvSpPr>
        <p:spPr>
          <a:xfrm>
            <a:off x="769800" y="3113028"/>
            <a:ext cx="1319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erif Regular"/>
                <a:ea typeface="+mn-ea"/>
                <a:cs typeface="+mn-cs"/>
              </a:rPr>
              <a:t>Federführung:</a:t>
            </a:r>
          </a:p>
        </p:txBody>
      </p:sp>
      <p:sp>
        <p:nvSpPr>
          <p:cNvPr id="30" name="Rechteck 29"/>
          <p:cNvSpPr/>
          <p:nvPr/>
        </p:nvSpPr>
        <p:spPr>
          <a:xfrm>
            <a:off x="2735423" y="3114800"/>
            <a:ext cx="1319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undesSerif Regular"/>
                <a:ea typeface="+mn-ea"/>
                <a:cs typeface="+mn-cs"/>
              </a:rPr>
              <a:t>Gremium:</a:t>
            </a:r>
          </a:p>
        </p:txBody>
      </p:sp>
      <p:pic>
        <p:nvPicPr>
          <p:cNvPr id="1026" name="Picture 2" descr="Wirtschaftsministerkonferenz - Startseite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5" b="27487"/>
          <a:stretch/>
        </p:blipFill>
        <p:spPr bwMode="auto">
          <a:xfrm>
            <a:off x="7711874" y="3546855"/>
            <a:ext cx="1675299" cy="4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Datumsplatzhalter 2"/>
          <p:cNvSpPr>
            <a:spLocks noGrp="1"/>
          </p:cNvSpPr>
          <p:nvPr>
            <p:ph type="dt" sz="half" idx="10"/>
          </p:nvPr>
        </p:nvSpPr>
        <p:spPr>
          <a:xfrm>
            <a:off x="280035" y="6384925"/>
            <a:ext cx="2743200" cy="365125"/>
          </a:xfrm>
        </p:spPr>
        <p:txBody>
          <a:bodyPr/>
          <a:lstStyle/>
          <a:p>
            <a:fld id="{9F0911F6-FC40-4B06-9098-02D249846A9D}" type="datetime1">
              <a:rPr lang="de-DE" smtClean="0"/>
              <a:t>14.11.2022</a:t>
            </a:fld>
            <a:endParaRPr lang="de-DE"/>
          </a:p>
        </p:txBody>
      </p:sp>
      <p:sp>
        <p:nvSpPr>
          <p:cNvPr id="3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887616" y="6396396"/>
            <a:ext cx="5176624" cy="365125"/>
          </a:xfrm>
        </p:spPr>
        <p:txBody>
          <a:bodyPr/>
          <a:lstStyle/>
          <a:p>
            <a:r>
              <a:rPr lang="de-DE"/>
              <a:t>H-Faktor</a:t>
            </a:r>
          </a:p>
        </p:txBody>
      </p:sp>
    </p:spTree>
    <p:extLst>
      <p:ext uri="{BB962C8B-B14F-4D97-AF65-F5344CB8AC3E}">
        <p14:creationId xmlns:p14="http://schemas.microsoft.com/office/powerpoint/2010/main" val="211772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0A-774F-4D53-981C-1B5EBD4B49B8}" type="datetime1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H-Faktor</a:t>
            </a:r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699516" y="1690637"/>
            <a:ext cx="7307120" cy="909480"/>
          </a:xfrm>
        </p:spPr>
        <p:txBody>
          <a:bodyPr/>
          <a:lstStyle/>
          <a:p>
            <a:r>
              <a:rPr lang="de-DE"/>
              <a:t>Blick in die </a:t>
            </a:r>
            <a:r>
              <a:rPr lang="de-DE" u="sng"/>
              <a:t>letzte</a:t>
            </a:r>
            <a:r>
              <a:rPr lang="de-DE"/>
              <a:t> Legislaturperiode</a:t>
            </a:r>
            <a:br>
              <a:rPr lang="de-DE"/>
            </a:br>
            <a:r>
              <a:rPr lang="de-DE" sz="2400">
                <a:solidFill>
                  <a:srgbClr val="000000"/>
                </a:solidFill>
              </a:rPr>
              <a:t>„Viel erreicht, noch viel zu tun“ </a:t>
            </a: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8057126" y="3889412"/>
            <a:ext cx="3523030" cy="176587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de-DE"/>
              <a:t>Durch die Nationale Weiterbildungsstrategie und Gesetze wie das Qualifizierungschancengesetz wurde die Stellung und Bedeutung der Weiterbildung gestärkt, weitere Schritte müssen allerdings folgen.</a:t>
            </a:r>
          </a:p>
          <a:p>
            <a:pPr>
              <a:lnSpc>
                <a:spcPct val="150000"/>
              </a:lnSpc>
            </a:pPr>
            <a:r>
              <a:rPr lang="de-DE" sz="1300"/>
              <a:t>[Handelsblatt Research Institute, Juni 2021]</a:t>
            </a:r>
          </a:p>
          <a:p>
            <a:pPr>
              <a:lnSpc>
                <a:spcPct val="150000"/>
              </a:lnSpc>
            </a:pPr>
            <a:endParaRPr lang="de-DE" sz="1400"/>
          </a:p>
        </p:txBody>
      </p:sp>
      <p:sp>
        <p:nvSpPr>
          <p:cNvPr id="10" name="Abgerundetes Rechteck 9"/>
          <p:cNvSpPr/>
          <p:nvPr/>
        </p:nvSpPr>
        <p:spPr>
          <a:xfrm>
            <a:off x="699516" y="3061004"/>
            <a:ext cx="6679568" cy="2045843"/>
          </a:xfrm>
          <a:prstGeom prst="roundRect">
            <a:avLst/>
          </a:prstGeom>
          <a:solidFill>
            <a:srgbClr val="EC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>
                <a:solidFill>
                  <a:srgbClr val="000000"/>
                </a:solidFill>
              </a:rPr>
              <a:t>Vorhaben des Bundesministeriums für Arbeit und Soziales: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erif Regular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>
                <a:solidFill>
                  <a:srgbClr val="000000"/>
                </a:solidFill>
              </a:rPr>
              <a:t>Verbesserung der Weiterbildungs-förderung Beschäftigter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DE">
                <a:solidFill>
                  <a:srgbClr val="000000"/>
                </a:solidFill>
              </a:rPr>
              <a:t>Nationale Online Weiterbildungsplattform (NOW)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erif Regular"/>
                <a:ea typeface="+mn-ea"/>
                <a:cs typeface="+mn-cs"/>
              </a:rPr>
              <a:t>Bundes-programm Weiterbildungs-verbünde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/>
          <a:srcRect l="62589" t="13650" r="20447" b="7615"/>
          <a:stretch/>
        </p:blipFill>
        <p:spPr>
          <a:xfrm>
            <a:off x="8230196" y="1498668"/>
            <a:ext cx="1358354" cy="1966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/>
          <a:srcRect l="40" t="1450" r="24560" b="26088"/>
          <a:stretch/>
        </p:blipFill>
        <p:spPr>
          <a:xfrm>
            <a:off x="7726549" y="3821886"/>
            <a:ext cx="280087" cy="25537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/>
          <a:srcRect l="19841" t="280" r="24560" b="26088"/>
          <a:stretch/>
        </p:blipFill>
        <p:spPr>
          <a:xfrm>
            <a:off x="11392781" y="4957207"/>
            <a:ext cx="206533" cy="259492"/>
          </a:xfrm>
          <a:prstGeom prst="rect">
            <a:avLst/>
          </a:prstGeom>
        </p:spPr>
      </p:pic>
      <p:sp>
        <p:nvSpPr>
          <p:cNvPr id="16" name="Abgerundetes Rechteck 15"/>
          <p:cNvSpPr/>
          <p:nvPr/>
        </p:nvSpPr>
        <p:spPr>
          <a:xfrm>
            <a:off x="699516" y="5207997"/>
            <a:ext cx="6679568" cy="89479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erif Regular"/>
                <a:ea typeface="+mn-ea"/>
                <a:cs typeface="+mn-cs"/>
              </a:rPr>
              <a:t>Umsetzung durch:</a:t>
            </a:r>
            <a:r>
              <a:rPr kumimoji="0" lang="de-DE" sz="18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erif Regular"/>
                <a:ea typeface="+mn-ea"/>
                <a:cs typeface="+mn-cs"/>
              </a:rPr>
              <a:t>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erif Regular"/>
                <a:ea typeface="+mn-ea"/>
                <a:cs typeface="+mn-cs"/>
              </a:rPr>
              <a:t>alle NWS Partner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undesSerif Regular"/>
                <a:ea typeface="+mn-ea"/>
                <a:cs typeface="+mn-cs"/>
              </a:rPr>
              <a:t>Gremium, Bund-Länder Ausschuss, Themenlabore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undesSerif Regular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7272" y="1467663"/>
            <a:ext cx="1472553" cy="199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1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673530" y="2151474"/>
            <a:ext cx="5157787" cy="3904838"/>
          </a:xfrm>
          <a:solidFill>
            <a:srgbClr val="FFF3D7"/>
          </a:solidFill>
        </p:spPr>
        <p:txBody>
          <a:bodyPr>
            <a:normAutofit/>
          </a:bodyPr>
          <a:lstStyle/>
          <a:p>
            <a:pPr algn="ctr"/>
            <a:r>
              <a:rPr lang="de-DE" sz="2400" b="1"/>
              <a:t>Herausforderungen des deutschen Weiterbildungssystems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/>
              <a:t>Die Weiterbildungsteilnahme liegt über dem OECD-Durchschnitt, ist aber sehr ungleich über verschiedene Bevölkerungsgruppen verteilt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/>
              <a:t>Dezentralisierung, Wettbewerb und Föderalismus stellen Herausforderungen für Kooperation und Konsistenz in der Weiterbildungslandschaft dar.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/>
              <a:t>Entwicklungen in den Bereichen Weiterbildungsberatung, Validierung von Fähigkeiten und Teilqualifikationen erfordern einen systematischeren Ansatz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4"/>
          </p:nvPr>
        </p:nvSpPr>
        <p:spPr>
          <a:xfrm>
            <a:off x="6301672" y="2151475"/>
            <a:ext cx="5183188" cy="3904838"/>
          </a:xfrm>
          <a:solidFill>
            <a:srgbClr val="EBF8F6"/>
          </a:solidFill>
        </p:spPr>
        <p:txBody>
          <a:bodyPr anchor="ctr">
            <a:normAutofit/>
          </a:bodyPr>
          <a:lstStyle/>
          <a:p>
            <a:pPr algn="ctr"/>
            <a:r>
              <a:rPr lang="de-DE" sz="2400" b="1"/>
              <a:t>Stärken des deutschen Weiterbildungssystems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/>
              <a:t>Starkes Bildungs- und Ausbildungssystem in Deutschland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/>
              <a:t>Förderung von Weiterbildungsbeteiligung von Beschäftigten durch Qualifizierungschancengesetz und Arbeit-von-morgen-Gesetz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/>
              <a:t>Identifizierung und Inangriffnahme von wichtigen Maßnahmen zur Verbesserung der Zukunftsfähigkeit des Weiterbildungssystems insbesondere durch Nationale Weiterbildungsstrategie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2A24-7BDC-410B-A24F-8EE65C3D1A73}" type="datetime1">
              <a:rPr lang="de-DE" smtClean="0"/>
              <a:t>14.11.2022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466316" y="1245780"/>
            <a:ext cx="9168858" cy="5770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500" kern="1200">
                <a:solidFill>
                  <a:schemeClr val="tx1"/>
                </a:solidFill>
                <a:latin typeface="BundesSerif Regular" panose="02050002050300000203" pitchFamily="18" charset="0"/>
                <a:ea typeface="+mn-ea"/>
                <a:cs typeface="+mn-cs"/>
              </a:defRPr>
            </a:lvl1pPr>
          </a:lstStyle>
          <a:p>
            <a:r>
              <a:rPr lang="de-DE">
                <a:latin typeface="+mj-lt"/>
              </a:rPr>
              <a:t>Blick in die deutsche Weiterbildungslandschaft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5822" y="6056312"/>
            <a:ext cx="5264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Quellen: OECD (2021) und Bertelsmann Stiftung (2022)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887616" y="6396396"/>
            <a:ext cx="5176624" cy="365125"/>
          </a:xfrm>
        </p:spPr>
        <p:txBody>
          <a:bodyPr/>
          <a:lstStyle/>
          <a:p>
            <a:r>
              <a:rPr lang="de-DE"/>
              <a:t>H-Faktor</a:t>
            </a:r>
          </a:p>
        </p:txBody>
      </p:sp>
    </p:spTree>
    <p:extLst>
      <p:ext uri="{BB962C8B-B14F-4D97-AF65-F5344CB8AC3E}">
        <p14:creationId xmlns:p14="http://schemas.microsoft.com/office/powerpoint/2010/main" val="502581403"/>
      </p:ext>
    </p:extLst>
  </p:cSld>
  <p:clrMapOvr>
    <a:masterClrMapping/>
  </p:clrMapOvr>
</p:sld>
</file>

<file path=ppt/theme/theme1.xml><?xml version="1.0" encoding="utf-8"?>
<a:theme xmlns:a="http://schemas.openxmlformats.org/drawingml/2006/main" name="2_Benutzerdefiniertes Design">
  <a:themeElements>
    <a:clrScheme name="BMAS_2022">
      <a:dk1>
        <a:srgbClr val="000000"/>
      </a:dk1>
      <a:lt1>
        <a:sysClr val="window" lastClr="FFFFFF"/>
      </a:lt1>
      <a:dk2>
        <a:srgbClr val="003557"/>
      </a:dk2>
      <a:lt2>
        <a:srgbClr val="FFFFFF"/>
      </a:lt2>
      <a:accent1>
        <a:srgbClr val="FFC135"/>
      </a:accent1>
      <a:accent2>
        <a:srgbClr val="B52547"/>
      </a:accent2>
      <a:accent3>
        <a:srgbClr val="00193C"/>
      </a:accent3>
      <a:accent4>
        <a:srgbClr val="9BDDD4"/>
      </a:accent4>
      <a:accent5>
        <a:srgbClr val="008071"/>
      </a:accent5>
      <a:accent6>
        <a:srgbClr val="F0D2DA"/>
      </a:accent6>
      <a:hlink>
        <a:srgbClr val="9364B1"/>
      </a:hlink>
      <a:folHlink>
        <a:srgbClr val="FF5E0F"/>
      </a:folHlink>
    </a:clrScheme>
    <a:fontScheme name="Benutzerdefiniert 1">
      <a:majorFont>
        <a:latin typeface="BundesSerif Regular"/>
        <a:ea typeface=""/>
        <a:cs typeface=""/>
      </a:majorFont>
      <a:minorFont>
        <a:latin typeface="BundesSerif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AS_Vorlage-blau_de.potx" id="{DCB5FF31-793D-4712-8940-26593C3C66F2}" vid="{6B792AFC-305C-4DF4-94EB-70071B993FF4}"/>
    </a:ext>
  </a:extLst>
</a:theme>
</file>

<file path=ppt/theme/theme2.xml><?xml version="1.0" encoding="utf-8"?>
<a:theme xmlns:a="http://schemas.openxmlformats.org/drawingml/2006/main" name="3_Benutzerdefiniertes Design">
  <a:themeElements>
    <a:clrScheme name="BMAS_2022">
      <a:dk1>
        <a:srgbClr val="000000"/>
      </a:dk1>
      <a:lt1>
        <a:sysClr val="window" lastClr="FFFFFF"/>
      </a:lt1>
      <a:dk2>
        <a:srgbClr val="003557"/>
      </a:dk2>
      <a:lt2>
        <a:srgbClr val="FFFFFF"/>
      </a:lt2>
      <a:accent1>
        <a:srgbClr val="FFC135"/>
      </a:accent1>
      <a:accent2>
        <a:srgbClr val="B52547"/>
      </a:accent2>
      <a:accent3>
        <a:srgbClr val="00193C"/>
      </a:accent3>
      <a:accent4>
        <a:srgbClr val="9BDDD4"/>
      </a:accent4>
      <a:accent5>
        <a:srgbClr val="008071"/>
      </a:accent5>
      <a:accent6>
        <a:srgbClr val="F0D2DA"/>
      </a:accent6>
      <a:hlink>
        <a:srgbClr val="9364B1"/>
      </a:hlink>
      <a:folHlink>
        <a:srgbClr val="FF5E0F"/>
      </a:folHlink>
    </a:clrScheme>
    <a:fontScheme name="Benutzerdefiniert 1">
      <a:majorFont>
        <a:latin typeface="BundesSerif Regular"/>
        <a:ea typeface=""/>
        <a:cs typeface=""/>
      </a:majorFont>
      <a:minorFont>
        <a:latin typeface="BundesSerif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AS_Vorlage-rot_de.potx" id="{207E020E-5C7E-493C-A918-BFBED3330760}" vid="{5286A1DC-0B25-4D03-A1CC-6046C490CC17}"/>
    </a:ext>
  </a:extLst>
</a:theme>
</file>

<file path=ppt/theme/theme3.xml><?xml version="1.0" encoding="utf-8"?>
<a:theme xmlns:a="http://schemas.openxmlformats.org/drawingml/2006/main" name="Larissa">
  <a:themeElements>
    <a:clrScheme name="WBB Design">
      <a:dk1>
        <a:srgbClr val="1F497D"/>
      </a:dk1>
      <a:lt1>
        <a:sysClr val="window" lastClr="FFFFFF"/>
      </a:lt1>
      <a:dk2>
        <a:srgbClr val="4F81BD"/>
      </a:dk2>
      <a:lt2>
        <a:srgbClr val="EEECE1"/>
      </a:lt2>
      <a:accent1>
        <a:srgbClr val="1F497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WBB Design">
      <a:dk1>
        <a:srgbClr val="1F497D"/>
      </a:dk1>
      <a:lt1>
        <a:sysClr val="window" lastClr="FFFFFF"/>
      </a:lt1>
      <a:dk2>
        <a:srgbClr val="4F81BD"/>
      </a:dk2>
      <a:lt2>
        <a:srgbClr val="EEECE1"/>
      </a:lt2>
      <a:accent1>
        <a:srgbClr val="1F497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MIN.Dokument" ma:contentTypeID="0x01010003D5B9C183D54A4B8E166E7548056FE400C4CC47684BA7EA48BF5126D141769302" ma:contentTypeVersion="0" ma:contentTypeDescription="" ma:contentTypeScope="" ma:versionID="dba96d434d30461bfd375db5ec7a07ba">
  <xsd:schema xmlns:xsd="http://www.w3.org/2001/XMLSchema" xmlns:xs="http://www.w3.org/2001/XMLSchema" xmlns:p="http://schemas.microsoft.com/office/2006/metadata/properties" xmlns:ns2="b3756c91-0bc1-4973-a9cf-26d5cfe37045" xmlns:ns3="39460100-B8EC-463D-B938-4C1A1546C390" xmlns:ns4="b7654243-8e99-4afc-a6cc-58e8f6ead73e" xmlns:ns5="http://schemas.microsoft.com/sharepoint/v4" targetNamespace="http://schemas.microsoft.com/office/2006/metadata/properties" ma:root="true" ma:fieldsID="bfcdfaabcffbde4e241aa5e43d6ad653" ns2:_="" ns3:_="" ns4:_="" ns5:_="">
    <xsd:import namespace="b3756c91-0bc1-4973-a9cf-26d5cfe37045"/>
    <xsd:import namespace="39460100-B8EC-463D-B938-4C1A1546C390"/>
    <xsd:import namespace="b7654243-8e99-4afc-a6cc-58e8f6ead73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BMIN.Beschreibung" minOccurs="0"/>
                <xsd:element ref="ns2:BMIN.Aktenrelevant" minOccurs="0"/>
                <xsd:element ref="ns2:BMIN.Aktenzeichen" minOccurs="0"/>
                <xsd:element ref="ns2:TaxCatchAll" minOccurs="0"/>
                <xsd:element ref="ns2:TaxCatchAllLabel" minOccurs="0"/>
                <xsd:element ref="ns2:ccb431d9fd2f4fb5aab96c461e4457ef" minOccurs="0"/>
                <xsd:element ref="ns3:BMIN_x002e_Bearbeitungsstand" minOccurs="0"/>
                <xsd:element ref="ns3:BMIN_x002e_veraktet" minOccurs="0"/>
                <xsd:element ref="ns3:Stichwort" minOccurs="0"/>
                <xsd:element ref="ns4:BMIN.ThemenKategorie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56c91-0bc1-4973-a9cf-26d5cfe37045" elementFormDefault="qualified">
    <xsd:import namespace="http://schemas.microsoft.com/office/2006/documentManagement/types"/>
    <xsd:import namespace="http://schemas.microsoft.com/office/infopath/2007/PartnerControls"/>
    <xsd:element name="BMIN.Beschreibung" ma:index="2" nillable="true" ma:displayName="BMIN.Beschreibung" ma:internalName="BMIN_x002e_Beschreibung">
      <xsd:simpleType>
        <xsd:restriction base="dms:Text">
          <xsd:maxLength value="255"/>
        </xsd:restriction>
      </xsd:simpleType>
    </xsd:element>
    <xsd:element name="BMIN.Aktenrelevant" ma:index="4" nillable="true" ma:displayName="Aktenrelevant" ma:default="0" ma:internalName="BMIN_x002e_Aktenrelevant">
      <xsd:simpleType>
        <xsd:restriction base="dms:Boolean"/>
      </xsd:simpleType>
    </xsd:element>
    <xsd:element name="BMIN.Aktenzeichen" ma:index="5" nillable="true" ma:displayName="Aktenzeichen" ma:internalName="BMIN_x002e_Aktenzeichen">
      <xsd:simpleType>
        <xsd:restriction base="dms:Text">
          <xsd:maxLength value="255"/>
        </xsd:restriction>
      </xsd:simpleType>
    </xsd:element>
    <xsd:element name="TaxCatchAll" ma:index="7" nillable="true" ma:displayName="Taxonomiespalte &quot;Alle abfangen&quot;" ma:hidden="true" ma:list="{65A1AF26-DE21-4E4C-A95B-1189A5E31E76}" ma:internalName="TaxCatchAll" ma:showField="CatchAllData" ma:web="{9d183207-457c-4d74-a7fd-9dde2abeccf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iespalte &quot;Alle abfangen&quot;1" ma:hidden="true" ma:list="{65A1AF26-DE21-4E4C-A95B-1189A5E31E76}" ma:internalName="TaxCatchAllLabel" ma:readOnly="true" ma:showField="CatchAllDataLabel" ma:web="{9d183207-457c-4d74-a7fd-9dde2abeccf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b431d9fd2f4fb5aab96c461e4457ef" ma:index="10" nillable="true" ma:taxonomy="true" ma:internalName="ccb431d9fd2f4fb5aab96c461e4457ef" ma:taxonomyFieldName="BMIN_x002e_Dokumenttyp" ma:displayName="Dokumenttyp" ma:default="" ma:fieldId="{ccb431d9-fd2f-4fb5-aab9-6c461e4457ef}" ma:sspId="61ee7527-a3be-4a28-a3a8-25a5c2990e6f" ma:termSetId="faac5798-f0f5-4e90-852f-ef72a5d36ee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60100-B8EC-463D-B938-4C1A1546C390" elementFormDefault="qualified">
    <xsd:import namespace="http://schemas.microsoft.com/office/2006/documentManagement/types"/>
    <xsd:import namespace="http://schemas.microsoft.com/office/infopath/2007/PartnerControls"/>
    <xsd:element name="BMIN_x002e_Bearbeitungsstand" ma:index="16" nillable="true" ma:displayName="Bearbeitungsstand" ma:default="Entwurf" ma:format="Dropdown" ma:internalName="BMIN_x002e_Bearbeitungsstand">
      <xsd:simpleType>
        <xsd:restriction base="dms:Choice">
          <xsd:enumeration value="Entwurf"/>
          <xsd:enumeration value="In Bearbeitung"/>
          <xsd:enumeration value="In Abstimmung"/>
          <xsd:enumeration value="Bearbeitung abgeschlossen"/>
          <xsd:enumeration value="zu verakten"/>
          <xsd:enumeration value="der Altablage zugeführt"/>
        </xsd:restriction>
      </xsd:simpleType>
    </xsd:element>
    <xsd:element name="BMIN_x002e_veraktet" ma:index="17" nillable="true" ma:displayName="veraktet" ma:default="0" ma:description="Ist das Dokument bereits veraktet?" ma:internalName="BMIN_x002e_veraktet">
      <xsd:simpleType>
        <xsd:restriction base="dms:Boolean"/>
      </xsd:simpleType>
    </xsd:element>
    <xsd:element name="Stichwort" ma:index="18" nillable="true" ma:displayName="Stichwort" ma:list="{1EDEC69E-8F39-4DBC-A0DC-999AF241BD21}" ma:internalName="Stichwort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54243-8e99-4afc-a6cc-58e8f6ead73e" elementFormDefault="qualified">
    <xsd:import namespace="http://schemas.microsoft.com/office/2006/documentManagement/types"/>
    <xsd:import namespace="http://schemas.microsoft.com/office/infopath/2007/PartnerControls"/>
    <xsd:element name="BMIN.ThemenKategorie" ma:index="19" nillable="true" ma:displayName="Kategorie" ma:list="{9995814C-9879-4742-BD3E-3124D634D287}" ma:internalName="BMIN_x002e_ThemenKategorie" ma:showField="Title" ma:web="{bb3785b5-2c35-4d80-b136-39c856811246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Inhaltstyp"/>
        <xsd:element ref="dc:title" minOccurs="0" maxOccurs="1" ma:displayName="Titel"/>
        <xsd:element ref="dc:subject" minOccurs="0" maxOccurs="1"/>
        <xsd:element ref="dc:description" minOccurs="0" maxOccurs="1" ma:index="15" ma:displayName="Kommentare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61ee7527-a3be-4a28-a3a8-25a5c2990e6f" ContentTypeId="0x01010003D5B9C183D54A4B8E166E7548056FE4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b431d9fd2f4fb5aab96c461e4457ef xmlns="b3756c91-0bc1-4973-a9cf-26d5cfe37045">
      <Terms xmlns="http://schemas.microsoft.com/office/infopath/2007/PartnerControls"/>
    </ccb431d9fd2f4fb5aab96c461e4457ef>
    <BMIN.Aktenrelevant xmlns="b3756c91-0bc1-4973-a9cf-26d5cfe37045">false</BMIN.Aktenrelevant>
    <IconOverlay xmlns="http://schemas.microsoft.com/sharepoint/v4" xsi:nil="true"/>
    <BMIN.Aktenzeichen xmlns="b3756c91-0bc1-4973-a9cf-26d5cfe37045" xsi:nil="true"/>
    <BMIN.ThemenKategorie xmlns="b7654243-8e99-4afc-a6cc-58e8f6ead73e">1</BMIN.ThemenKategorie>
    <TaxCatchAll xmlns="b3756c91-0bc1-4973-a9cf-26d5cfe37045"/>
    <BMIN.Beschreibung xmlns="b3756c91-0bc1-4973-a9cf-26d5cfe37045" xsi:nil="true"/>
    <BMIN_x002e_veraktet xmlns="39460100-B8EC-463D-B938-4C1A1546C390">false</BMIN_x002e_veraktet>
    <Stichwort xmlns="39460100-B8EC-463D-B938-4C1A1546C390"/>
    <BMIN_x002e_Bearbeitungsstand xmlns="39460100-B8EC-463D-B938-4C1A1546C390">Entwurf</BMIN_x002e_Bearbeitungsstan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90731210-5CDC-4458-99C3-D61C2EE0F7DB}">
  <ds:schemaRefs>
    <ds:schemaRef ds:uri="39460100-B8EC-463D-B938-4C1A1546C390"/>
    <ds:schemaRef ds:uri="b3756c91-0bc1-4973-a9cf-26d5cfe37045"/>
    <ds:schemaRef ds:uri="b7654243-8e99-4afc-a6cc-58e8f6ead7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200015-A1B4-42E1-AC49-748A3D2653F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4B67087-7B34-42B1-9DA9-2E4B2D55C66E}">
  <ds:schemaRefs>
    <ds:schemaRef ds:uri="39460100-B8EC-463D-B938-4C1A1546C390"/>
    <ds:schemaRef ds:uri="b3756c91-0bc1-4973-a9cf-26d5cfe37045"/>
    <ds:schemaRef ds:uri="b7654243-8e99-4afc-a6cc-58e8f6ead7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3C12D14-2F1C-4F01-ABDE-99884DDE4873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210A7370-7513-48C5-8352-E42D3A41FADF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BMAS_Vorlage-blau_de</Template>
  <TotalTime>0</TotalTime>
  <Words>1018</Words>
  <Application>Microsoft Office PowerPoint</Application>
  <PresentationFormat>Breitbild</PresentationFormat>
  <Paragraphs>196</Paragraphs>
  <Slides>25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25</vt:i4>
      </vt:variant>
    </vt:vector>
  </HeadingPairs>
  <TitlesOfParts>
    <vt:vector size="37" baseType="lpstr">
      <vt:lpstr>-apple-system</vt:lpstr>
      <vt:lpstr>Arial</vt:lpstr>
      <vt:lpstr>BundesSans Medium</vt:lpstr>
      <vt:lpstr>BundesSans Regular</vt:lpstr>
      <vt:lpstr>BundesSerif Regular</vt:lpstr>
      <vt:lpstr>Calibri</vt:lpstr>
      <vt:lpstr>Courier New</vt:lpstr>
      <vt:lpstr>Wingdings</vt:lpstr>
      <vt:lpstr>2_Benutzerdefiniertes Design</vt:lpstr>
      <vt:lpstr>3_Benutzerdefiniertes Design</vt:lpstr>
      <vt:lpstr>Larissa</vt:lpstr>
      <vt:lpstr>Larissa</vt:lpstr>
      <vt:lpstr>Umsetzungsstand der Nationalen Weiterbildungsstrategie</vt:lpstr>
      <vt:lpstr>PowerPoint-Präsentation</vt:lpstr>
      <vt:lpstr>Frage an Sie:  Wann haben Sie an der letzten Weiterbildung teilgenommen?</vt:lpstr>
      <vt:lpstr>Weiterbildung – Investition in die Zukunft</vt:lpstr>
      <vt:lpstr>Weiterbildungs-politik des BMAS</vt:lpstr>
      <vt:lpstr>Frage an Sie: Was sind aus Ihrer Sicht wichtige Elemente/Maßnahmen für Weiterbildung?</vt:lpstr>
      <vt:lpstr>Weiterbildung mit Strategie Die Nationale Weiterbildungsstrategie (NWS) als gemeinsamer Leitfaden hin zu einer neuen Weiterbildungskultur </vt:lpstr>
      <vt:lpstr>Blick in die letzte Legislaturperiode „Viel erreicht, noch viel zu tun“ </vt:lpstr>
      <vt:lpstr>PowerPoint-Präsentation</vt:lpstr>
      <vt:lpstr>PowerPoint-Präsentation</vt:lpstr>
      <vt:lpstr>Nationale Weiterbildungsstrategie: Mit fünf Schwerpunktthemen ambitionierte Ziele erreichen</vt:lpstr>
      <vt:lpstr>PowerPoint-Präsentation</vt:lpstr>
      <vt:lpstr>Unsere konkreten Vorhaben im Rahmen der NWS</vt:lpstr>
      <vt:lpstr>PowerPoint-Präsentation</vt:lpstr>
      <vt:lpstr>Ausgangslage </vt:lpstr>
      <vt:lpstr>PowerPoint-Präsentation</vt:lpstr>
      <vt:lpstr>Weiterbildungsberatung  für kleine und mittlere Unternehmen im Saarland (WBB)  Kathrin Bierwirth Projektleitung und Koordination </vt:lpstr>
      <vt:lpstr>Die WBB Saar</vt:lpstr>
      <vt:lpstr>Vorteile WBB</vt:lpstr>
      <vt:lpstr>Die Weiterbildungsberatung in KMU</vt:lpstr>
      <vt:lpstr>Beratungsschwerpunkte</vt:lpstr>
      <vt:lpstr>PowerPoint-Präsentation</vt:lpstr>
      <vt:lpstr>Evaluation der Beratung</vt:lpstr>
      <vt:lpstr>Quellen</vt:lpstr>
      <vt:lpstr>Vielen Dank für Ihre Aufmerksamkeit!  </vt:lpstr>
    </vt:vector>
  </TitlesOfParts>
  <Company>BMAS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 ZUR BARRIEREFREIHEIT</dc:title>
  <dc:creator>Marie.Ullmann@bmas.bund.de</dc:creator>
  <dc:description/>
  <cp:lastModifiedBy>Kathrin Bierwirth</cp:lastModifiedBy>
  <cp:revision>27</cp:revision>
  <cp:lastPrinted>2022-11-11T12:42:10Z</cp:lastPrinted>
  <dcterms:created xsi:type="dcterms:W3CDTF">2022-04-27T08:51:59Z</dcterms:created>
  <dcterms:modified xsi:type="dcterms:W3CDTF">2022-11-14T22:27:52Z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0x01010003D5B9C183D54A4B8E166E7548056FE400C4CC47684BA7EA48BF5126D141769302</vt:lpwstr>
  </property>
  <property fmtid="{D5CDD505-2E9C-101B-9397-08002B2CF9AE}" pid="3" name="BMIN.Dokumenttyp">
    <vt:lpwstr/>
  </property>
</Properties>
</file>